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0" r:id="rId2"/>
    <p:sldId id="267" r:id="rId3"/>
    <p:sldId id="268" r:id="rId4"/>
    <p:sldId id="269" r:id="rId5"/>
    <p:sldId id="271" r:id="rId6"/>
    <p:sldId id="264" r:id="rId7"/>
    <p:sldId id="265" r:id="rId8"/>
    <p:sldId id="266" r:id="rId9"/>
    <p:sldId id="257" r:id="rId10"/>
    <p:sldId id="261" r:id="rId11"/>
    <p:sldId id="262" r:id="rId12"/>
    <p:sldId id="258" r:id="rId13"/>
    <p:sldId id="256" r:id="rId14"/>
    <p:sldId id="263" r:id="rId15"/>
    <p:sldId id="259" r:id="rId16"/>
    <p:sldId id="260"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38"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233506-147E-4B60-BE45-5DA1DC5F0425}" type="doc">
      <dgm:prSet loTypeId="urn:microsoft.com/office/officeart/2005/8/layout/bProcess4" loCatId="process" qsTypeId="urn:microsoft.com/office/officeart/2005/8/quickstyle/simple4" qsCatId="simple" csTypeId="urn:microsoft.com/office/officeart/2005/8/colors/colorful5" csCatId="colorful" phldr="1"/>
      <dgm:spPr/>
      <dgm:t>
        <a:bodyPr/>
        <a:lstStyle/>
        <a:p>
          <a:endParaRPr lang="en-US"/>
        </a:p>
      </dgm:t>
    </dgm:pt>
    <dgm:pt modelId="{136D7B5F-E016-47C2-A754-F89DAA915F2C}">
      <dgm:prSet custT="1"/>
      <dgm:spPr>
        <a:solidFill>
          <a:schemeClr val="accent2"/>
        </a:solidFill>
      </dgm:spPr>
      <dgm:t>
        <a:bodyPr/>
        <a:lstStyle/>
        <a:p>
          <a:r>
            <a:rPr lang="it-IT" sz="1800" dirty="0"/>
            <a:t>Cos’era la CED? L’obiettivo della CED era promuovere la sicurezza del continente attraverso la formazione di una difesa europea “sovranazionale nel suo carattere, consistente in istituzioni comuni, Forze armate e un budget comune” (Art. 1), operante all’interno del sistema di sicurezza transatlantico avviato dalla nascita della NATO nel 1949. Il progetto prevedeva una forte integrazione a livello di politiche militari, con l’istituzione di un esercito europeo composto da ben 40 divisioni</a:t>
          </a:r>
          <a:r>
            <a:rPr lang="it-IT" sz="1600" dirty="0"/>
            <a:t>.</a:t>
          </a:r>
          <a:endParaRPr lang="en-US" sz="1600" dirty="0"/>
        </a:p>
      </dgm:t>
    </dgm:pt>
    <dgm:pt modelId="{1B3B0033-F829-4EBA-BB51-9B4DD1860870}" type="parTrans" cxnId="{AF979D1D-B323-48FF-A2FE-964EACBC9143}">
      <dgm:prSet/>
      <dgm:spPr/>
      <dgm:t>
        <a:bodyPr/>
        <a:lstStyle/>
        <a:p>
          <a:endParaRPr lang="en-US"/>
        </a:p>
      </dgm:t>
    </dgm:pt>
    <dgm:pt modelId="{19797467-37E3-4155-B194-46B84D5FFE95}" type="sibTrans" cxnId="{AF979D1D-B323-48FF-A2FE-964EACBC9143}">
      <dgm:prSet/>
      <dgm:spPr>
        <a:solidFill>
          <a:schemeClr val="accent2"/>
        </a:solidFill>
      </dgm:spPr>
      <dgm:t>
        <a:bodyPr/>
        <a:lstStyle/>
        <a:p>
          <a:endParaRPr lang="en-US"/>
        </a:p>
      </dgm:t>
    </dgm:pt>
    <dgm:pt modelId="{334FF43A-8B8B-44B0-BC60-06D233BD9F49}">
      <dgm:prSet/>
      <dgm:spPr/>
      <dgm:t>
        <a:bodyPr/>
        <a:lstStyle/>
        <a:p>
          <a:r>
            <a:rPr lang="it-IT" dirty="0"/>
            <a:t>Chi e cosa comprendeva la CED? La CED avrebbe dovuto includere tutti i paesi che avrebbero “devoluto” una divisione all’esercito europeo, mantenendo un esercito nazionale, salvo la Germania Ovest, che avrebbe dovuto armare solo la divisione dell’esercito integrato.</a:t>
          </a:r>
          <a:endParaRPr lang="en-US" dirty="0"/>
        </a:p>
      </dgm:t>
    </dgm:pt>
    <dgm:pt modelId="{A8E875D9-E2A8-426B-BCCE-25F68A631532}" type="parTrans" cxnId="{9D099FC7-116C-49D4-9D8D-967B174E5900}">
      <dgm:prSet/>
      <dgm:spPr/>
      <dgm:t>
        <a:bodyPr/>
        <a:lstStyle/>
        <a:p>
          <a:endParaRPr lang="en-US"/>
        </a:p>
      </dgm:t>
    </dgm:pt>
    <dgm:pt modelId="{0AD0EDD9-7C49-452E-A668-BD3AB6ABD15B}" type="sibTrans" cxnId="{9D099FC7-116C-49D4-9D8D-967B174E5900}">
      <dgm:prSet/>
      <dgm:spPr/>
      <dgm:t>
        <a:bodyPr/>
        <a:lstStyle/>
        <a:p>
          <a:endParaRPr lang="en-US"/>
        </a:p>
      </dgm:t>
    </dgm:pt>
    <dgm:pt modelId="{9F0D4B22-6B5B-4802-8D36-A25889A4843A}">
      <dgm:prSet custT="1"/>
      <dgm:spPr/>
      <dgm:t>
        <a:bodyPr/>
        <a:lstStyle/>
        <a:p>
          <a:r>
            <a:rPr lang="it-IT" sz="2400" dirty="0"/>
            <a:t>Perché non fu mai creata?</a:t>
          </a:r>
          <a:br>
            <a:rPr lang="it-IT" sz="2400" dirty="0"/>
          </a:br>
          <a:r>
            <a:rPr lang="it-IT" sz="2400" dirty="0"/>
            <a:t> il progetto della CED fallì per l’opposizione politica della Francia, dovuta a un suo successivo ripensamento. La proposta di istituire un’assemblea per la gestione dell’esercito integrato, la quale (secondo l’articolo 38 dello statuto) avrebbe anche dovuto occuparsi di studiare la costituzione di un organo rappresentativo democratico e i poteri da conferirgli, non fu mai realizzata</a:t>
          </a:r>
          <a:r>
            <a:rPr lang="it-IT" sz="2000" dirty="0"/>
            <a:t>.</a:t>
          </a:r>
          <a:endParaRPr lang="en-US" sz="2000" dirty="0"/>
        </a:p>
      </dgm:t>
    </dgm:pt>
    <dgm:pt modelId="{4203C574-F183-4D9D-A812-E8F789A8565C}" type="parTrans" cxnId="{D39611F9-476A-4900-8027-09C4B72FCAD5}">
      <dgm:prSet/>
      <dgm:spPr/>
      <dgm:t>
        <a:bodyPr/>
        <a:lstStyle/>
        <a:p>
          <a:endParaRPr lang="en-US"/>
        </a:p>
      </dgm:t>
    </dgm:pt>
    <dgm:pt modelId="{10D2F3DF-BB8B-48C9-A160-160652346166}" type="sibTrans" cxnId="{D39611F9-476A-4900-8027-09C4B72FCAD5}">
      <dgm:prSet/>
      <dgm:spPr/>
      <dgm:t>
        <a:bodyPr/>
        <a:lstStyle/>
        <a:p>
          <a:endParaRPr lang="en-US"/>
        </a:p>
      </dgm:t>
    </dgm:pt>
    <dgm:pt modelId="{FE2BCA5C-7765-4578-AAD3-7CA1EACC00A4}" type="pres">
      <dgm:prSet presAssocID="{D6233506-147E-4B60-BE45-5DA1DC5F0425}" presName="Name0" presStyleCnt="0">
        <dgm:presLayoutVars>
          <dgm:dir/>
          <dgm:resizeHandles/>
        </dgm:presLayoutVars>
      </dgm:prSet>
      <dgm:spPr/>
    </dgm:pt>
    <dgm:pt modelId="{8058D937-4B21-4AB3-99E7-EA4001153E54}" type="pres">
      <dgm:prSet presAssocID="{136D7B5F-E016-47C2-A754-F89DAA915F2C}" presName="compNode" presStyleCnt="0"/>
      <dgm:spPr/>
    </dgm:pt>
    <dgm:pt modelId="{7274C9DE-04E9-445A-B81A-79062368B6E5}" type="pres">
      <dgm:prSet presAssocID="{136D7B5F-E016-47C2-A754-F89DAA915F2C}" presName="dummyConnPt" presStyleCnt="0"/>
      <dgm:spPr/>
    </dgm:pt>
    <dgm:pt modelId="{D7CDCA34-5D59-4DD9-A0E2-9A03A5E68220}" type="pres">
      <dgm:prSet presAssocID="{136D7B5F-E016-47C2-A754-F89DAA915F2C}" presName="node" presStyleLbl="node1" presStyleIdx="0" presStyleCnt="3" custScaleX="135698" custScaleY="94640" custLinFactNeighborX="16477" custLinFactNeighborY="-23216">
        <dgm:presLayoutVars>
          <dgm:bulletEnabled val="1"/>
        </dgm:presLayoutVars>
      </dgm:prSet>
      <dgm:spPr/>
    </dgm:pt>
    <dgm:pt modelId="{64E26349-DDD2-4F39-891E-D1557372A8BA}" type="pres">
      <dgm:prSet presAssocID="{19797467-37E3-4155-B194-46B84D5FFE95}" presName="sibTrans" presStyleLbl="bgSibTrans2D1" presStyleIdx="0" presStyleCnt="2"/>
      <dgm:spPr/>
    </dgm:pt>
    <dgm:pt modelId="{A26BA4F6-A3C1-442D-98EB-00595159A5FF}" type="pres">
      <dgm:prSet presAssocID="{334FF43A-8B8B-44B0-BC60-06D233BD9F49}" presName="compNode" presStyleCnt="0"/>
      <dgm:spPr/>
    </dgm:pt>
    <dgm:pt modelId="{8C290133-EC70-4B65-90D7-C82C8FDF1289}" type="pres">
      <dgm:prSet presAssocID="{334FF43A-8B8B-44B0-BC60-06D233BD9F49}" presName="dummyConnPt" presStyleCnt="0"/>
      <dgm:spPr/>
    </dgm:pt>
    <dgm:pt modelId="{9A0D268F-3782-435C-91E0-F6DE84DC1AE2}" type="pres">
      <dgm:prSet presAssocID="{334FF43A-8B8B-44B0-BC60-06D233BD9F49}" presName="node" presStyleLbl="node1" presStyleIdx="1" presStyleCnt="3" custScaleX="119851" custScaleY="108499">
        <dgm:presLayoutVars>
          <dgm:bulletEnabled val="1"/>
        </dgm:presLayoutVars>
      </dgm:prSet>
      <dgm:spPr/>
    </dgm:pt>
    <dgm:pt modelId="{69BCC0A1-A3BD-406A-B6A3-ABC7466DE80B}" type="pres">
      <dgm:prSet presAssocID="{0AD0EDD9-7C49-452E-A668-BD3AB6ABD15B}" presName="sibTrans" presStyleLbl="bgSibTrans2D1" presStyleIdx="1" presStyleCnt="2"/>
      <dgm:spPr/>
    </dgm:pt>
    <dgm:pt modelId="{58B61E58-03F8-4291-827D-E4FEB8F91D78}" type="pres">
      <dgm:prSet presAssocID="{9F0D4B22-6B5B-4802-8D36-A25889A4843A}" presName="compNode" presStyleCnt="0"/>
      <dgm:spPr/>
    </dgm:pt>
    <dgm:pt modelId="{269627BA-D7EB-42E1-9B7F-638827002BC7}" type="pres">
      <dgm:prSet presAssocID="{9F0D4B22-6B5B-4802-8D36-A25889A4843A}" presName="dummyConnPt" presStyleCnt="0"/>
      <dgm:spPr/>
    </dgm:pt>
    <dgm:pt modelId="{D77F0AC5-F39C-4FFF-A517-1E85D88CDFF5}" type="pres">
      <dgm:prSet presAssocID="{9F0D4B22-6B5B-4802-8D36-A25889A4843A}" presName="node" presStyleLbl="node1" presStyleIdx="2" presStyleCnt="3" custScaleX="83382" custScaleY="204594" custLinFactNeighborX="-4759" custLinFactNeighborY="1345">
        <dgm:presLayoutVars>
          <dgm:bulletEnabled val="1"/>
        </dgm:presLayoutVars>
      </dgm:prSet>
      <dgm:spPr/>
    </dgm:pt>
  </dgm:ptLst>
  <dgm:cxnLst>
    <dgm:cxn modelId="{8BF4950B-DC21-466B-A7CB-F71B7990DA22}" type="presOf" srcId="{D6233506-147E-4B60-BE45-5DA1DC5F0425}" destId="{FE2BCA5C-7765-4578-AAD3-7CA1EACC00A4}" srcOrd="0" destOrd="0" presId="urn:microsoft.com/office/officeart/2005/8/layout/bProcess4"/>
    <dgm:cxn modelId="{52EC4D11-CDE2-43FB-AB3B-161601F34DBA}" type="presOf" srcId="{0AD0EDD9-7C49-452E-A668-BD3AB6ABD15B}" destId="{69BCC0A1-A3BD-406A-B6A3-ABC7466DE80B}" srcOrd="0" destOrd="0" presId="urn:microsoft.com/office/officeart/2005/8/layout/bProcess4"/>
    <dgm:cxn modelId="{AF979D1D-B323-48FF-A2FE-964EACBC9143}" srcId="{D6233506-147E-4B60-BE45-5DA1DC5F0425}" destId="{136D7B5F-E016-47C2-A754-F89DAA915F2C}" srcOrd="0" destOrd="0" parTransId="{1B3B0033-F829-4EBA-BB51-9B4DD1860870}" sibTransId="{19797467-37E3-4155-B194-46B84D5FFE95}"/>
    <dgm:cxn modelId="{69523F78-AB8B-4CFC-AD0F-AC939F2E8C5C}" type="presOf" srcId="{136D7B5F-E016-47C2-A754-F89DAA915F2C}" destId="{D7CDCA34-5D59-4DD9-A0E2-9A03A5E68220}" srcOrd="0" destOrd="0" presId="urn:microsoft.com/office/officeart/2005/8/layout/bProcess4"/>
    <dgm:cxn modelId="{03B92199-D242-4CA9-8C08-2794611CD4FB}" type="presOf" srcId="{334FF43A-8B8B-44B0-BC60-06D233BD9F49}" destId="{9A0D268F-3782-435C-91E0-F6DE84DC1AE2}" srcOrd="0" destOrd="0" presId="urn:microsoft.com/office/officeart/2005/8/layout/bProcess4"/>
    <dgm:cxn modelId="{359DAD99-BB6F-4C73-B191-AEB38AC099B3}" type="presOf" srcId="{9F0D4B22-6B5B-4802-8D36-A25889A4843A}" destId="{D77F0AC5-F39C-4FFF-A517-1E85D88CDFF5}" srcOrd="0" destOrd="0" presId="urn:microsoft.com/office/officeart/2005/8/layout/bProcess4"/>
    <dgm:cxn modelId="{DEC345BC-B4A7-4B5A-B8D6-F64086CD2667}" type="presOf" srcId="{19797467-37E3-4155-B194-46B84D5FFE95}" destId="{64E26349-DDD2-4F39-891E-D1557372A8BA}" srcOrd="0" destOrd="0" presId="urn:microsoft.com/office/officeart/2005/8/layout/bProcess4"/>
    <dgm:cxn modelId="{9D099FC7-116C-49D4-9D8D-967B174E5900}" srcId="{D6233506-147E-4B60-BE45-5DA1DC5F0425}" destId="{334FF43A-8B8B-44B0-BC60-06D233BD9F49}" srcOrd="1" destOrd="0" parTransId="{A8E875D9-E2A8-426B-BCCE-25F68A631532}" sibTransId="{0AD0EDD9-7C49-452E-A668-BD3AB6ABD15B}"/>
    <dgm:cxn modelId="{D39611F9-476A-4900-8027-09C4B72FCAD5}" srcId="{D6233506-147E-4B60-BE45-5DA1DC5F0425}" destId="{9F0D4B22-6B5B-4802-8D36-A25889A4843A}" srcOrd="2" destOrd="0" parTransId="{4203C574-F183-4D9D-A812-E8F789A8565C}" sibTransId="{10D2F3DF-BB8B-48C9-A160-160652346166}"/>
    <dgm:cxn modelId="{5A58C0ED-35B0-4791-9880-69B85AAA3583}" type="presParOf" srcId="{FE2BCA5C-7765-4578-AAD3-7CA1EACC00A4}" destId="{8058D937-4B21-4AB3-99E7-EA4001153E54}" srcOrd="0" destOrd="0" presId="urn:microsoft.com/office/officeart/2005/8/layout/bProcess4"/>
    <dgm:cxn modelId="{A3CDF9BB-4198-4007-A0A8-9B1CC5BB0D36}" type="presParOf" srcId="{8058D937-4B21-4AB3-99E7-EA4001153E54}" destId="{7274C9DE-04E9-445A-B81A-79062368B6E5}" srcOrd="0" destOrd="0" presId="urn:microsoft.com/office/officeart/2005/8/layout/bProcess4"/>
    <dgm:cxn modelId="{32857E0C-D471-4C7B-B98C-56217A1E3E26}" type="presParOf" srcId="{8058D937-4B21-4AB3-99E7-EA4001153E54}" destId="{D7CDCA34-5D59-4DD9-A0E2-9A03A5E68220}" srcOrd="1" destOrd="0" presId="urn:microsoft.com/office/officeart/2005/8/layout/bProcess4"/>
    <dgm:cxn modelId="{3991FC09-0673-45E8-BBA6-33BEF450C084}" type="presParOf" srcId="{FE2BCA5C-7765-4578-AAD3-7CA1EACC00A4}" destId="{64E26349-DDD2-4F39-891E-D1557372A8BA}" srcOrd="1" destOrd="0" presId="urn:microsoft.com/office/officeart/2005/8/layout/bProcess4"/>
    <dgm:cxn modelId="{E812B030-3686-4EF6-9184-E75EA354088A}" type="presParOf" srcId="{FE2BCA5C-7765-4578-AAD3-7CA1EACC00A4}" destId="{A26BA4F6-A3C1-442D-98EB-00595159A5FF}" srcOrd="2" destOrd="0" presId="urn:microsoft.com/office/officeart/2005/8/layout/bProcess4"/>
    <dgm:cxn modelId="{EB022971-D76F-47D9-AF73-7B719F47DAE9}" type="presParOf" srcId="{A26BA4F6-A3C1-442D-98EB-00595159A5FF}" destId="{8C290133-EC70-4B65-90D7-C82C8FDF1289}" srcOrd="0" destOrd="0" presId="urn:microsoft.com/office/officeart/2005/8/layout/bProcess4"/>
    <dgm:cxn modelId="{49DE934B-7129-4087-B37B-A18EBDEB2D39}" type="presParOf" srcId="{A26BA4F6-A3C1-442D-98EB-00595159A5FF}" destId="{9A0D268F-3782-435C-91E0-F6DE84DC1AE2}" srcOrd="1" destOrd="0" presId="urn:microsoft.com/office/officeart/2005/8/layout/bProcess4"/>
    <dgm:cxn modelId="{428E5A88-6DC2-44BA-BE96-C55A74F20A70}" type="presParOf" srcId="{FE2BCA5C-7765-4578-AAD3-7CA1EACC00A4}" destId="{69BCC0A1-A3BD-406A-B6A3-ABC7466DE80B}" srcOrd="3" destOrd="0" presId="urn:microsoft.com/office/officeart/2005/8/layout/bProcess4"/>
    <dgm:cxn modelId="{2BB687AC-9B6E-48B2-95F3-66467D52F547}" type="presParOf" srcId="{FE2BCA5C-7765-4578-AAD3-7CA1EACC00A4}" destId="{58B61E58-03F8-4291-827D-E4FEB8F91D78}" srcOrd="4" destOrd="0" presId="urn:microsoft.com/office/officeart/2005/8/layout/bProcess4"/>
    <dgm:cxn modelId="{3FA3AB15-0988-49D7-BB3E-85B8FA369E5F}" type="presParOf" srcId="{58B61E58-03F8-4291-827D-E4FEB8F91D78}" destId="{269627BA-D7EB-42E1-9B7F-638827002BC7}" srcOrd="0" destOrd="0" presId="urn:microsoft.com/office/officeart/2005/8/layout/bProcess4"/>
    <dgm:cxn modelId="{54B65B65-EA23-42AF-AD12-46CCA006B115}" type="presParOf" srcId="{58B61E58-03F8-4291-827D-E4FEB8F91D78}" destId="{D77F0AC5-F39C-4FFF-A517-1E85D88CDFF5}"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E26349-DDD2-4F39-891E-D1557372A8BA}">
      <dsp:nvSpPr>
        <dsp:cNvPr id="0" name=""/>
        <dsp:cNvSpPr/>
      </dsp:nvSpPr>
      <dsp:spPr>
        <a:xfrm rot="6136912">
          <a:off x="993150" y="2223011"/>
          <a:ext cx="3703203" cy="430281"/>
        </a:xfrm>
        <a:prstGeom prst="rect">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sp>
    <dsp:sp modelId="{D7CDCA34-5D59-4DD9-A0E2-9A03A5E68220}">
      <dsp:nvSpPr>
        <dsp:cNvPr id="0" name=""/>
        <dsp:cNvSpPr/>
      </dsp:nvSpPr>
      <dsp:spPr>
        <a:xfrm>
          <a:off x="1422641" y="0"/>
          <a:ext cx="6487596" cy="2714790"/>
        </a:xfrm>
        <a:prstGeom prst="roundRect">
          <a:avLst>
            <a:gd name="adj" fmla="val 10000"/>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Cos’era la CED? L’obiettivo della CED era promuovere la sicurezza del continente attraverso la formazione di una difesa europea “sovranazionale nel suo carattere, consistente in istituzioni comuni, Forze armate e un budget comune” (Art. 1), operante all’interno del sistema di sicurezza transatlantico avviato dalla nascita della NATO nel 1949. Il progetto prevedeva una forte integrazione a livello di politiche militari, con l’istituzione di un esercito europeo composto da ben 40 divisioni</a:t>
          </a:r>
          <a:r>
            <a:rPr lang="it-IT" sz="1600" kern="1200" dirty="0"/>
            <a:t>.</a:t>
          </a:r>
          <a:endParaRPr lang="en-US" sz="1600" kern="1200" dirty="0"/>
        </a:p>
      </dsp:txBody>
      <dsp:txXfrm>
        <a:off x="1502154" y="79513"/>
        <a:ext cx="6328570" cy="2555764"/>
      </dsp:txXfrm>
    </dsp:sp>
    <dsp:sp modelId="{69BCC0A1-A3BD-406A-B6A3-ABC7466DE80B}">
      <dsp:nvSpPr>
        <dsp:cNvPr id="0" name=""/>
        <dsp:cNvSpPr/>
      </dsp:nvSpPr>
      <dsp:spPr>
        <a:xfrm rot="20897177">
          <a:off x="2388651" y="3357155"/>
          <a:ext cx="6719376" cy="430281"/>
        </a:xfrm>
        <a:prstGeom prst="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A0D268F-3782-435C-91E0-F6DE84DC1AE2}">
      <dsp:nvSpPr>
        <dsp:cNvPr id="0" name=""/>
        <dsp:cNvSpPr/>
      </dsp:nvSpPr>
      <dsp:spPr>
        <a:xfrm>
          <a:off x="1013706" y="3432795"/>
          <a:ext cx="5729966" cy="3112342"/>
        </a:xfrm>
        <a:prstGeom prst="roundRect">
          <a:avLst>
            <a:gd name="adj" fmla="val 10000"/>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Chi e cosa comprendeva la CED? La CED avrebbe dovuto includere tutti i paesi che avrebbero “devoluto” una divisione all’esercito europeo, mantenendo un esercito nazionale, salvo la Germania Ovest, che avrebbe dovuto armare solo la divisione dell’esercito integrato.</a:t>
          </a:r>
          <a:endParaRPr lang="en-US" sz="2400" kern="1200" dirty="0"/>
        </a:p>
      </dsp:txBody>
      <dsp:txXfrm>
        <a:off x="1104863" y="3523952"/>
        <a:ext cx="5547652" cy="2930028"/>
      </dsp:txXfrm>
    </dsp:sp>
    <dsp:sp modelId="{D77F0AC5-F39C-4FFF-A517-1E85D88CDFF5}">
      <dsp:nvSpPr>
        <dsp:cNvPr id="0" name=""/>
        <dsp:cNvSpPr/>
      </dsp:nvSpPr>
      <dsp:spPr>
        <a:xfrm>
          <a:off x="8472664" y="677135"/>
          <a:ext cx="3986416" cy="5868870"/>
        </a:xfrm>
        <a:prstGeom prst="roundRect">
          <a:avLst>
            <a:gd name="adj" fmla="val 10000"/>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Perché non fu mai creata?</a:t>
          </a:r>
          <a:br>
            <a:rPr lang="it-IT" sz="2400" kern="1200" dirty="0"/>
          </a:br>
          <a:r>
            <a:rPr lang="it-IT" sz="2400" kern="1200" dirty="0"/>
            <a:t> il progetto della CED fallì per l’opposizione politica della Francia, dovuta a un suo successivo ripensamento. La proposta di istituire un’assemblea per la gestione dell’esercito integrato, la quale (secondo l’articolo 38 dello statuto) avrebbe anche dovuto occuparsi di studiare la costituzione di un organo rappresentativo democratico e i poteri da conferirgli, non fu mai realizzata</a:t>
          </a:r>
          <a:r>
            <a:rPr lang="it-IT" sz="2000" kern="1200" dirty="0"/>
            <a:t>.</a:t>
          </a:r>
          <a:endParaRPr lang="en-US" sz="2000" kern="1200" dirty="0"/>
        </a:p>
      </dsp:txBody>
      <dsp:txXfrm>
        <a:off x="8589422" y="793893"/>
        <a:ext cx="3752900" cy="5635354"/>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10DF60-4F10-43F0-B203-AEFC0B55F1FD}" type="datetimeFigureOut">
              <a:rPr lang="it-IT" smtClean="0"/>
              <a:t>08/10/2025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5B32EB-6448-4350-B280-A6D773C82576}" type="slidenum">
              <a:rPr lang="it-IT" smtClean="0"/>
              <a:t>‹N›</a:t>
            </a:fld>
            <a:endParaRPr lang="it-IT"/>
          </a:p>
        </p:txBody>
      </p:sp>
    </p:spTree>
    <p:extLst>
      <p:ext uri="{BB962C8B-B14F-4D97-AF65-F5344CB8AC3E}">
        <p14:creationId xmlns:p14="http://schemas.microsoft.com/office/powerpoint/2010/main" val="2500504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d60c8d55ecf2ecc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d60c8d55ecf2ecc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d60c8d55ecf2ecc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d60c8d55ecf2ecc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745B32EB-6448-4350-B280-A6D773C82576}" type="slidenum">
              <a:rPr lang="it-IT" smtClean="0"/>
              <a:t>15</a:t>
            </a:fld>
            <a:endParaRPr lang="it-IT"/>
          </a:p>
        </p:txBody>
      </p:sp>
    </p:spTree>
    <p:extLst>
      <p:ext uri="{BB962C8B-B14F-4D97-AF65-F5344CB8AC3E}">
        <p14:creationId xmlns:p14="http://schemas.microsoft.com/office/powerpoint/2010/main" val="362797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B197E4-A64A-7A61-9F30-D0B4D782080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C8BCD7-77EA-11CA-5C56-E21ED6B5F1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157055B-B658-81C6-D9F6-9CB9085C89CB}"/>
              </a:ext>
            </a:extLst>
          </p:cNvPr>
          <p:cNvSpPr>
            <a:spLocks noGrp="1"/>
          </p:cNvSpPr>
          <p:nvPr>
            <p:ph type="dt" sz="half" idx="10"/>
          </p:nvPr>
        </p:nvSpPr>
        <p:spPr/>
        <p:txBody>
          <a:bodyPr/>
          <a:lstStyle/>
          <a:p>
            <a:fld id="{406B64AA-0D6F-4CAA-8AFC-B9F4167FC054}" type="datetimeFigureOut">
              <a:rPr lang="it-IT" smtClean="0"/>
              <a:t>08/10/2025</a:t>
            </a:fld>
            <a:endParaRPr lang="it-IT"/>
          </a:p>
        </p:txBody>
      </p:sp>
      <p:sp>
        <p:nvSpPr>
          <p:cNvPr id="5" name="Segnaposto piè di pagina 4">
            <a:extLst>
              <a:ext uri="{FF2B5EF4-FFF2-40B4-BE49-F238E27FC236}">
                <a16:creationId xmlns:a16="http://schemas.microsoft.com/office/drawing/2014/main" id="{01C5A73F-C887-0D8B-CD93-38749D19788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8B559C-CFEC-CDCE-1FFA-C5E5EA47843B}"/>
              </a:ext>
            </a:extLst>
          </p:cNvPr>
          <p:cNvSpPr>
            <a:spLocks noGrp="1"/>
          </p:cNvSpPr>
          <p:nvPr>
            <p:ph type="sldNum" sz="quarter" idx="12"/>
          </p:nvPr>
        </p:nvSpPr>
        <p:spPr/>
        <p:txBody>
          <a:bodyPr/>
          <a:lstStyle/>
          <a:p>
            <a:fld id="{FBE2BF6F-C072-45C8-82B5-CDCD15BE39DB}" type="slidenum">
              <a:rPr lang="it-IT" smtClean="0"/>
              <a:t>‹N›</a:t>
            </a:fld>
            <a:endParaRPr lang="it-IT"/>
          </a:p>
        </p:txBody>
      </p:sp>
    </p:spTree>
    <p:extLst>
      <p:ext uri="{BB962C8B-B14F-4D97-AF65-F5344CB8AC3E}">
        <p14:creationId xmlns:p14="http://schemas.microsoft.com/office/powerpoint/2010/main" val="479222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BAA743-4ACA-C84F-1C31-BBEACBF6E6C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03EDD89-C078-6843-355C-9242A4BB9B0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D972DCD-E0E4-910E-A941-F631FE45FE10}"/>
              </a:ext>
            </a:extLst>
          </p:cNvPr>
          <p:cNvSpPr>
            <a:spLocks noGrp="1"/>
          </p:cNvSpPr>
          <p:nvPr>
            <p:ph type="dt" sz="half" idx="10"/>
          </p:nvPr>
        </p:nvSpPr>
        <p:spPr/>
        <p:txBody>
          <a:bodyPr/>
          <a:lstStyle/>
          <a:p>
            <a:fld id="{406B64AA-0D6F-4CAA-8AFC-B9F4167FC054}" type="datetimeFigureOut">
              <a:rPr lang="it-IT" smtClean="0"/>
              <a:t>08/10/2025</a:t>
            </a:fld>
            <a:endParaRPr lang="it-IT"/>
          </a:p>
        </p:txBody>
      </p:sp>
      <p:sp>
        <p:nvSpPr>
          <p:cNvPr id="5" name="Segnaposto piè di pagina 4">
            <a:extLst>
              <a:ext uri="{FF2B5EF4-FFF2-40B4-BE49-F238E27FC236}">
                <a16:creationId xmlns:a16="http://schemas.microsoft.com/office/drawing/2014/main" id="{1EA93113-751B-28DC-6DC5-AF998A6A436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5979DA5-11A2-7D8A-3344-823F59428502}"/>
              </a:ext>
            </a:extLst>
          </p:cNvPr>
          <p:cNvSpPr>
            <a:spLocks noGrp="1"/>
          </p:cNvSpPr>
          <p:nvPr>
            <p:ph type="sldNum" sz="quarter" idx="12"/>
          </p:nvPr>
        </p:nvSpPr>
        <p:spPr/>
        <p:txBody>
          <a:bodyPr/>
          <a:lstStyle/>
          <a:p>
            <a:fld id="{FBE2BF6F-C072-45C8-82B5-CDCD15BE39DB}" type="slidenum">
              <a:rPr lang="it-IT" smtClean="0"/>
              <a:t>‹N›</a:t>
            </a:fld>
            <a:endParaRPr lang="it-IT"/>
          </a:p>
        </p:txBody>
      </p:sp>
    </p:spTree>
    <p:extLst>
      <p:ext uri="{BB962C8B-B14F-4D97-AF65-F5344CB8AC3E}">
        <p14:creationId xmlns:p14="http://schemas.microsoft.com/office/powerpoint/2010/main" val="3602986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B137D08-6B3D-0AA5-C8D6-1B13ADAEE76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64D6121-5590-3E1B-4CD6-3ED5A30885D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8D62A98-B6BE-CF09-B955-F51CEEE92589}"/>
              </a:ext>
            </a:extLst>
          </p:cNvPr>
          <p:cNvSpPr>
            <a:spLocks noGrp="1"/>
          </p:cNvSpPr>
          <p:nvPr>
            <p:ph type="dt" sz="half" idx="10"/>
          </p:nvPr>
        </p:nvSpPr>
        <p:spPr/>
        <p:txBody>
          <a:bodyPr/>
          <a:lstStyle/>
          <a:p>
            <a:fld id="{406B64AA-0D6F-4CAA-8AFC-B9F4167FC054}" type="datetimeFigureOut">
              <a:rPr lang="it-IT" smtClean="0"/>
              <a:t>08/10/2025</a:t>
            </a:fld>
            <a:endParaRPr lang="it-IT"/>
          </a:p>
        </p:txBody>
      </p:sp>
      <p:sp>
        <p:nvSpPr>
          <p:cNvPr id="5" name="Segnaposto piè di pagina 4">
            <a:extLst>
              <a:ext uri="{FF2B5EF4-FFF2-40B4-BE49-F238E27FC236}">
                <a16:creationId xmlns:a16="http://schemas.microsoft.com/office/drawing/2014/main" id="{D4D16E1E-8D98-8816-F6FE-208E56EE4FC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4409F15-C48E-1704-1C2D-7918EECCA8B4}"/>
              </a:ext>
            </a:extLst>
          </p:cNvPr>
          <p:cNvSpPr>
            <a:spLocks noGrp="1"/>
          </p:cNvSpPr>
          <p:nvPr>
            <p:ph type="sldNum" sz="quarter" idx="12"/>
          </p:nvPr>
        </p:nvSpPr>
        <p:spPr/>
        <p:txBody>
          <a:bodyPr/>
          <a:lstStyle/>
          <a:p>
            <a:fld id="{FBE2BF6F-C072-45C8-82B5-CDCD15BE39DB}" type="slidenum">
              <a:rPr lang="it-IT" smtClean="0"/>
              <a:t>‹N›</a:t>
            </a:fld>
            <a:endParaRPr lang="it-IT"/>
          </a:p>
        </p:txBody>
      </p:sp>
    </p:spTree>
    <p:extLst>
      <p:ext uri="{BB962C8B-B14F-4D97-AF65-F5344CB8AC3E}">
        <p14:creationId xmlns:p14="http://schemas.microsoft.com/office/powerpoint/2010/main" val="1674326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71425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2469836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7C0E98-D515-1CD3-A632-47DFEA4606A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904E470-81FB-F233-06DF-E495F6578E91}"/>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4C5FB71-EB7F-12EA-338C-D81AB9D6D8CB}"/>
              </a:ext>
            </a:extLst>
          </p:cNvPr>
          <p:cNvSpPr>
            <a:spLocks noGrp="1"/>
          </p:cNvSpPr>
          <p:nvPr>
            <p:ph type="dt" sz="half" idx="10"/>
          </p:nvPr>
        </p:nvSpPr>
        <p:spPr/>
        <p:txBody>
          <a:bodyPr/>
          <a:lstStyle/>
          <a:p>
            <a:fld id="{406B64AA-0D6F-4CAA-8AFC-B9F4167FC054}" type="datetimeFigureOut">
              <a:rPr lang="it-IT" smtClean="0"/>
              <a:t>08/10/2025</a:t>
            </a:fld>
            <a:endParaRPr lang="it-IT"/>
          </a:p>
        </p:txBody>
      </p:sp>
      <p:sp>
        <p:nvSpPr>
          <p:cNvPr id="5" name="Segnaposto piè di pagina 4">
            <a:extLst>
              <a:ext uri="{FF2B5EF4-FFF2-40B4-BE49-F238E27FC236}">
                <a16:creationId xmlns:a16="http://schemas.microsoft.com/office/drawing/2014/main" id="{CCF6EA53-99D2-B27A-ABF9-4B794AF7337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0C73D9-7A8F-FBEF-2A22-BB92F7DF72F5}"/>
              </a:ext>
            </a:extLst>
          </p:cNvPr>
          <p:cNvSpPr>
            <a:spLocks noGrp="1"/>
          </p:cNvSpPr>
          <p:nvPr>
            <p:ph type="sldNum" sz="quarter" idx="12"/>
          </p:nvPr>
        </p:nvSpPr>
        <p:spPr/>
        <p:txBody>
          <a:bodyPr/>
          <a:lstStyle/>
          <a:p>
            <a:fld id="{FBE2BF6F-C072-45C8-82B5-CDCD15BE39DB}" type="slidenum">
              <a:rPr lang="it-IT" smtClean="0"/>
              <a:t>‹N›</a:t>
            </a:fld>
            <a:endParaRPr lang="it-IT"/>
          </a:p>
        </p:txBody>
      </p:sp>
    </p:spTree>
    <p:extLst>
      <p:ext uri="{BB962C8B-B14F-4D97-AF65-F5344CB8AC3E}">
        <p14:creationId xmlns:p14="http://schemas.microsoft.com/office/powerpoint/2010/main" val="1913174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CFBD6D-73A5-D5E1-28E0-4AA51284BEFC}"/>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18767D4-2388-13B6-9630-E9F260FA2C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3C53E4D-9514-D6BD-8EDA-923C5FED68F5}"/>
              </a:ext>
            </a:extLst>
          </p:cNvPr>
          <p:cNvSpPr>
            <a:spLocks noGrp="1"/>
          </p:cNvSpPr>
          <p:nvPr>
            <p:ph type="dt" sz="half" idx="10"/>
          </p:nvPr>
        </p:nvSpPr>
        <p:spPr/>
        <p:txBody>
          <a:bodyPr/>
          <a:lstStyle/>
          <a:p>
            <a:fld id="{406B64AA-0D6F-4CAA-8AFC-B9F4167FC054}" type="datetimeFigureOut">
              <a:rPr lang="it-IT" smtClean="0"/>
              <a:t>08/10/2025</a:t>
            </a:fld>
            <a:endParaRPr lang="it-IT"/>
          </a:p>
        </p:txBody>
      </p:sp>
      <p:sp>
        <p:nvSpPr>
          <p:cNvPr id="5" name="Segnaposto piè di pagina 4">
            <a:extLst>
              <a:ext uri="{FF2B5EF4-FFF2-40B4-BE49-F238E27FC236}">
                <a16:creationId xmlns:a16="http://schemas.microsoft.com/office/drawing/2014/main" id="{26516682-6CC4-0FF9-6C06-BCC31197C4C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AE83F1-4613-30A5-BC70-35C802960A15}"/>
              </a:ext>
            </a:extLst>
          </p:cNvPr>
          <p:cNvSpPr>
            <a:spLocks noGrp="1"/>
          </p:cNvSpPr>
          <p:nvPr>
            <p:ph type="sldNum" sz="quarter" idx="12"/>
          </p:nvPr>
        </p:nvSpPr>
        <p:spPr/>
        <p:txBody>
          <a:bodyPr/>
          <a:lstStyle/>
          <a:p>
            <a:fld id="{FBE2BF6F-C072-45C8-82B5-CDCD15BE39DB}" type="slidenum">
              <a:rPr lang="it-IT" smtClean="0"/>
              <a:t>‹N›</a:t>
            </a:fld>
            <a:endParaRPr lang="it-IT"/>
          </a:p>
        </p:txBody>
      </p:sp>
    </p:spTree>
    <p:extLst>
      <p:ext uri="{BB962C8B-B14F-4D97-AF65-F5344CB8AC3E}">
        <p14:creationId xmlns:p14="http://schemas.microsoft.com/office/powerpoint/2010/main" val="3234882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7CB342-65E8-56A7-D35E-110B10EDA1F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D3EA9BE-7AF6-C80B-1D77-00BD055CCFD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1ABA8ED-78F3-2556-34A3-63B57A09644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48F008D-1C66-0933-7D19-9B2291AE4D6D}"/>
              </a:ext>
            </a:extLst>
          </p:cNvPr>
          <p:cNvSpPr>
            <a:spLocks noGrp="1"/>
          </p:cNvSpPr>
          <p:nvPr>
            <p:ph type="dt" sz="half" idx="10"/>
          </p:nvPr>
        </p:nvSpPr>
        <p:spPr/>
        <p:txBody>
          <a:bodyPr/>
          <a:lstStyle/>
          <a:p>
            <a:fld id="{406B64AA-0D6F-4CAA-8AFC-B9F4167FC054}" type="datetimeFigureOut">
              <a:rPr lang="it-IT" smtClean="0"/>
              <a:t>08/10/2025</a:t>
            </a:fld>
            <a:endParaRPr lang="it-IT"/>
          </a:p>
        </p:txBody>
      </p:sp>
      <p:sp>
        <p:nvSpPr>
          <p:cNvPr id="6" name="Segnaposto piè di pagina 5">
            <a:extLst>
              <a:ext uri="{FF2B5EF4-FFF2-40B4-BE49-F238E27FC236}">
                <a16:creationId xmlns:a16="http://schemas.microsoft.com/office/drawing/2014/main" id="{D925CD44-ABD0-1C4A-1D9A-4EDA44F65BF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96FF491-E708-ACA3-B98D-C61C3D7C7332}"/>
              </a:ext>
            </a:extLst>
          </p:cNvPr>
          <p:cNvSpPr>
            <a:spLocks noGrp="1"/>
          </p:cNvSpPr>
          <p:nvPr>
            <p:ph type="sldNum" sz="quarter" idx="12"/>
          </p:nvPr>
        </p:nvSpPr>
        <p:spPr/>
        <p:txBody>
          <a:bodyPr/>
          <a:lstStyle/>
          <a:p>
            <a:fld id="{FBE2BF6F-C072-45C8-82B5-CDCD15BE39DB}" type="slidenum">
              <a:rPr lang="it-IT" smtClean="0"/>
              <a:t>‹N›</a:t>
            </a:fld>
            <a:endParaRPr lang="it-IT"/>
          </a:p>
        </p:txBody>
      </p:sp>
    </p:spTree>
    <p:extLst>
      <p:ext uri="{BB962C8B-B14F-4D97-AF65-F5344CB8AC3E}">
        <p14:creationId xmlns:p14="http://schemas.microsoft.com/office/powerpoint/2010/main" val="2250519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1891E9-10D0-B564-8ADB-552026BD913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D8E1D96-A771-F218-1CFB-3848469AB4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6AA0A58-A5FE-9E42-A71C-9CC9D4AE763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F402624-5C46-8B87-86F6-A8C8339ED2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2E6A713-159E-A752-4A8E-3E3360DD7A92}"/>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071176B-8742-253B-F4B7-F3E6D2626D5D}"/>
              </a:ext>
            </a:extLst>
          </p:cNvPr>
          <p:cNvSpPr>
            <a:spLocks noGrp="1"/>
          </p:cNvSpPr>
          <p:nvPr>
            <p:ph type="dt" sz="half" idx="10"/>
          </p:nvPr>
        </p:nvSpPr>
        <p:spPr/>
        <p:txBody>
          <a:bodyPr/>
          <a:lstStyle/>
          <a:p>
            <a:fld id="{406B64AA-0D6F-4CAA-8AFC-B9F4167FC054}" type="datetimeFigureOut">
              <a:rPr lang="it-IT" smtClean="0"/>
              <a:t>08/10/2025</a:t>
            </a:fld>
            <a:endParaRPr lang="it-IT"/>
          </a:p>
        </p:txBody>
      </p:sp>
      <p:sp>
        <p:nvSpPr>
          <p:cNvPr id="8" name="Segnaposto piè di pagina 7">
            <a:extLst>
              <a:ext uri="{FF2B5EF4-FFF2-40B4-BE49-F238E27FC236}">
                <a16:creationId xmlns:a16="http://schemas.microsoft.com/office/drawing/2014/main" id="{3C8A8662-8BE6-2478-EFA0-0D03D6EEB33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C713B2-74F2-BF0D-0189-5A3CC1622C94}"/>
              </a:ext>
            </a:extLst>
          </p:cNvPr>
          <p:cNvSpPr>
            <a:spLocks noGrp="1"/>
          </p:cNvSpPr>
          <p:nvPr>
            <p:ph type="sldNum" sz="quarter" idx="12"/>
          </p:nvPr>
        </p:nvSpPr>
        <p:spPr/>
        <p:txBody>
          <a:bodyPr/>
          <a:lstStyle/>
          <a:p>
            <a:fld id="{FBE2BF6F-C072-45C8-82B5-CDCD15BE39DB}" type="slidenum">
              <a:rPr lang="it-IT" smtClean="0"/>
              <a:t>‹N›</a:t>
            </a:fld>
            <a:endParaRPr lang="it-IT"/>
          </a:p>
        </p:txBody>
      </p:sp>
    </p:spTree>
    <p:extLst>
      <p:ext uri="{BB962C8B-B14F-4D97-AF65-F5344CB8AC3E}">
        <p14:creationId xmlns:p14="http://schemas.microsoft.com/office/powerpoint/2010/main" val="1091574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F92900-F7C8-2FF4-3B0A-DB0EA9448CB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F5EEDF5-1600-184B-A3B8-58AE9FDB24C5}"/>
              </a:ext>
            </a:extLst>
          </p:cNvPr>
          <p:cNvSpPr>
            <a:spLocks noGrp="1"/>
          </p:cNvSpPr>
          <p:nvPr>
            <p:ph type="dt" sz="half" idx="10"/>
          </p:nvPr>
        </p:nvSpPr>
        <p:spPr/>
        <p:txBody>
          <a:bodyPr/>
          <a:lstStyle/>
          <a:p>
            <a:fld id="{406B64AA-0D6F-4CAA-8AFC-B9F4167FC054}" type="datetimeFigureOut">
              <a:rPr lang="it-IT" smtClean="0"/>
              <a:t>08/10/2025</a:t>
            </a:fld>
            <a:endParaRPr lang="it-IT"/>
          </a:p>
        </p:txBody>
      </p:sp>
      <p:sp>
        <p:nvSpPr>
          <p:cNvPr id="4" name="Segnaposto piè di pagina 3">
            <a:extLst>
              <a:ext uri="{FF2B5EF4-FFF2-40B4-BE49-F238E27FC236}">
                <a16:creationId xmlns:a16="http://schemas.microsoft.com/office/drawing/2014/main" id="{3D09208F-A717-C5D3-EB0E-792FFF0952F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C09015B-9300-CDF6-D5BE-44DECC243C7A}"/>
              </a:ext>
            </a:extLst>
          </p:cNvPr>
          <p:cNvSpPr>
            <a:spLocks noGrp="1"/>
          </p:cNvSpPr>
          <p:nvPr>
            <p:ph type="sldNum" sz="quarter" idx="12"/>
          </p:nvPr>
        </p:nvSpPr>
        <p:spPr/>
        <p:txBody>
          <a:bodyPr/>
          <a:lstStyle/>
          <a:p>
            <a:fld id="{FBE2BF6F-C072-45C8-82B5-CDCD15BE39DB}" type="slidenum">
              <a:rPr lang="it-IT" smtClean="0"/>
              <a:t>‹N›</a:t>
            </a:fld>
            <a:endParaRPr lang="it-IT"/>
          </a:p>
        </p:txBody>
      </p:sp>
    </p:spTree>
    <p:extLst>
      <p:ext uri="{BB962C8B-B14F-4D97-AF65-F5344CB8AC3E}">
        <p14:creationId xmlns:p14="http://schemas.microsoft.com/office/powerpoint/2010/main" val="384065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A864AB2-D018-71BA-9FB5-DEB044A91987}"/>
              </a:ext>
            </a:extLst>
          </p:cNvPr>
          <p:cNvSpPr>
            <a:spLocks noGrp="1"/>
          </p:cNvSpPr>
          <p:nvPr>
            <p:ph type="dt" sz="half" idx="10"/>
          </p:nvPr>
        </p:nvSpPr>
        <p:spPr/>
        <p:txBody>
          <a:bodyPr/>
          <a:lstStyle/>
          <a:p>
            <a:fld id="{406B64AA-0D6F-4CAA-8AFC-B9F4167FC054}" type="datetimeFigureOut">
              <a:rPr lang="it-IT" smtClean="0"/>
              <a:t>08/10/2025</a:t>
            </a:fld>
            <a:endParaRPr lang="it-IT"/>
          </a:p>
        </p:txBody>
      </p:sp>
      <p:sp>
        <p:nvSpPr>
          <p:cNvPr id="3" name="Segnaposto piè di pagina 2">
            <a:extLst>
              <a:ext uri="{FF2B5EF4-FFF2-40B4-BE49-F238E27FC236}">
                <a16:creationId xmlns:a16="http://schemas.microsoft.com/office/drawing/2014/main" id="{D5D9DFFB-1EF1-1812-F04F-5B142786CBA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5752748-DB69-C551-C079-BD353761A94C}"/>
              </a:ext>
            </a:extLst>
          </p:cNvPr>
          <p:cNvSpPr>
            <a:spLocks noGrp="1"/>
          </p:cNvSpPr>
          <p:nvPr>
            <p:ph type="sldNum" sz="quarter" idx="12"/>
          </p:nvPr>
        </p:nvSpPr>
        <p:spPr/>
        <p:txBody>
          <a:bodyPr/>
          <a:lstStyle/>
          <a:p>
            <a:fld id="{FBE2BF6F-C072-45C8-82B5-CDCD15BE39DB}" type="slidenum">
              <a:rPr lang="it-IT" smtClean="0"/>
              <a:t>‹N›</a:t>
            </a:fld>
            <a:endParaRPr lang="it-IT"/>
          </a:p>
        </p:txBody>
      </p:sp>
    </p:spTree>
    <p:extLst>
      <p:ext uri="{BB962C8B-B14F-4D97-AF65-F5344CB8AC3E}">
        <p14:creationId xmlns:p14="http://schemas.microsoft.com/office/powerpoint/2010/main" val="3492768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20EC25-637D-1274-22F4-1E58953C1B9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D67A321-6494-2EA4-A027-871CC35371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8C40DC7-805C-64EA-DF7B-AF53FF474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5002936-36AE-9154-734B-0AE3ED80ACAD}"/>
              </a:ext>
            </a:extLst>
          </p:cNvPr>
          <p:cNvSpPr>
            <a:spLocks noGrp="1"/>
          </p:cNvSpPr>
          <p:nvPr>
            <p:ph type="dt" sz="half" idx="10"/>
          </p:nvPr>
        </p:nvSpPr>
        <p:spPr/>
        <p:txBody>
          <a:bodyPr/>
          <a:lstStyle/>
          <a:p>
            <a:fld id="{406B64AA-0D6F-4CAA-8AFC-B9F4167FC054}" type="datetimeFigureOut">
              <a:rPr lang="it-IT" smtClean="0"/>
              <a:t>08/10/2025</a:t>
            </a:fld>
            <a:endParaRPr lang="it-IT"/>
          </a:p>
        </p:txBody>
      </p:sp>
      <p:sp>
        <p:nvSpPr>
          <p:cNvPr id="6" name="Segnaposto piè di pagina 5">
            <a:extLst>
              <a:ext uri="{FF2B5EF4-FFF2-40B4-BE49-F238E27FC236}">
                <a16:creationId xmlns:a16="http://schemas.microsoft.com/office/drawing/2014/main" id="{5E2606B9-7026-2849-76EA-3DFB08C66EA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F3ADEFD-3668-78C6-207B-B686C20C9D16}"/>
              </a:ext>
            </a:extLst>
          </p:cNvPr>
          <p:cNvSpPr>
            <a:spLocks noGrp="1"/>
          </p:cNvSpPr>
          <p:nvPr>
            <p:ph type="sldNum" sz="quarter" idx="12"/>
          </p:nvPr>
        </p:nvSpPr>
        <p:spPr/>
        <p:txBody>
          <a:bodyPr/>
          <a:lstStyle/>
          <a:p>
            <a:fld id="{FBE2BF6F-C072-45C8-82B5-CDCD15BE39DB}" type="slidenum">
              <a:rPr lang="it-IT" smtClean="0"/>
              <a:t>‹N›</a:t>
            </a:fld>
            <a:endParaRPr lang="it-IT"/>
          </a:p>
        </p:txBody>
      </p:sp>
    </p:spTree>
    <p:extLst>
      <p:ext uri="{BB962C8B-B14F-4D97-AF65-F5344CB8AC3E}">
        <p14:creationId xmlns:p14="http://schemas.microsoft.com/office/powerpoint/2010/main" val="1574483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E4BC93-6615-CCE2-7DB3-8ABD433D7B6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215890B-68CB-570C-5AC2-CB6EA609E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6BC3D89-1924-C501-800B-7CA53545E9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1114467-6941-03A3-12B9-374C9AF0EBE8}"/>
              </a:ext>
            </a:extLst>
          </p:cNvPr>
          <p:cNvSpPr>
            <a:spLocks noGrp="1"/>
          </p:cNvSpPr>
          <p:nvPr>
            <p:ph type="dt" sz="half" idx="10"/>
          </p:nvPr>
        </p:nvSpPr>
        <p:spPr/>
        <p:txBody>
          <a:bodyPr/>
          <a:lstStyle/>
          <a:p>
            <a:fld id="{406B64AA-0D6F-4CAA-8AFC-B9F4167FC054}" type="datetimeFigureOut">
              <a:rPr lang="it-IT" smtClean="0"/>
              <a:t>08/10/2025</a:t>
            </a:fld>
            <a:endParaRPr lang="it-IT"/>
          </a:p>
        </p:txBody>
      </p:sp>
      <p:sp>
        <p:nvSpPr>
          <p:cNvPr id="6" name="Segnaposto piè di pagina 5">
            <a:extLst>
              <a:ext uri="{FF2B5EF4-FFF2-40B4-BE49-F238E27FC236}">
                <a16:creationId xmlns:a16="http://schemas.microsoft.com/office/drawing/2014/main" id="{59E10ACF-9793-A459-353F-1257B4483EE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041D424-6897-5FBC-8E08-CA204AC515AA}"/>
              </a:ext>
            </a:extLst>
          </p:cNvPr>
          <p:cNvSpPr>
            <a:spLocks noGrp="1"/>
          </p:cNvSpPr>
          <p:nvPr>
            <p:ph type="sldNum" sz="quarter" idx="12"/>
          </p:nvPr>
        </p:nvSpPr>
        <p:spPr/>
        <p:txBody>
          <a:bodyPr/>
          <a:lstStyle/>
          <a:p>
            <a:fld id="{FBE2BF6F-C072-45C8-82B5-CDCD15BE39DB}" type="slidenum">
              <a:rPr lang="it-IT" smtClean="0"/>
              <a:t>‹N›</a:t>
            </a:fld>
            <a:endParaRPr lang="it-IT"/>
          </a:p>
        </p:txBody>
      </p:sp>
    </p:spTree>
    <p:extLst>
      <p:ext uri="{BB962C8B-B14F-4D97-AF65-F5344CB8AC3E}">
        <p14:creationId xmlns:p14="http://schemas.microsoft.com/office/powerpoint/2010/main" val="345110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04BAAE9-D9A9-2ADE-47C0-52058BE708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AF5A5DD-DEFE-5FE8-E146-BC80B1980F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526DF6F-23C3-9CAB-BAA0-8573D76F3B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6B64AA-0D6F-4CAA-8AFC-B9F4167FC054}" type="datetimeFigureOut">
              <a:rPr lang="it-IT" smtClean="0"/>
              <a:t>08/10/2025</a:t>
            </a:fld>
            <a:endParaRPr lang="it-IT"/>
          </a:p>
        </p:txBody>
      </p:sp>
      <p:sp>
        <p:nvSpPr>
          <p:cNvPr id="5" name="Segnaposto piè di pagina 4">
            <a:extLst>
              <a:ext uri="{FF2B5EF4-FFF2-40B4-BE49-F238E27FC236}">
                <a16:creationId xmlns:a16="http://schemas.microsoft.com/office/drawing/2014/main" id="{7E714A0B-2E41-8F9F-29F4-9B44179FC0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F922476-B8AA-0ED7-F4FB-487E16640B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E2BF6F-C072-45C8-82B5-CDCD15BE39DB}" type="slidenum">
              <a:rPr lang="it-IT" smtClean="0"/>
              <a:t>‹N›</a:t>
            </a:fld>
            <a:endParaRPr lang="it-IT"/>
          </a:p>
        </p:txBody>
      </p:sp>
    </p:spTree>
    <p:extLst>
      <p:ext uri="{BB962C8B-B14F-4D97-AF65-F5344CB8AC3E}">
        <p14:creationId xmlns:p14="http://schemas.microsoft.com/office/powerpoint/2010/main" val="1040445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olo 1">
            <a:extLst>
              <a:ext uri="{FF2B5EF4-FFF2-40B4-BE49-F238E27FC236}">
                <a16:creationId xmlns:a16="http://schemas.microsoft.com/office/drawing/2014/main" id="{1479F51E-19A0-5985-2464-BEC2B5573B65}"/>
              </a:ext>
            </a:extLst>
          </p:cNvPr>
          <p:cNvSpPr>
            <a:spLocks noGrp="1"/>
          </p:cNvSpPr>
          <p:nvPr>
            <p:ph type="title"/>
          </p:nvPr>
        </p:nvSpPr>
        <p:spPr>
          <a:xfrm>
            <a:off x="3215729" y="1764407"/>
            <a:ext cx="5760846" cy="2310312"/>
          </a:xfrm>
        </p:spPr>
        <p:txBody>
          <a:bodyPr vert="horz" lIns="91440" tIns="45720" rIns="91440" bIns="45720" rtlCol="0" anchor="b">
            <a:normAutofit/>
          </a:bodyPr>
          <a:lstStyle/>
          <a:p>
            <a:pPr algn="ctr"/>
            <a:r>
              <a:rPr lang="en-US" sz="5200" kern="1200" dirty="0">
                <a:solidFill>
                  <a:schemeClr val="tx2"/>
                </a:solidFill>
                <a:latin typeface="+mj-lt"/>
                <a:ea typeface="+mj-ea"/>
                <a:cs typeface="+mj-cs"/>
              </a:rPr>
              <a:t>Dal Manifesto di Ventotene </a:t>
            </a:r>
            <a:r>
              <a:rPr lang="en-US" sz="5200" kern="1200" dirty="0" err="1">
                <a:solidFill>
                  <a:schemeClr val="tx2"/>
                </a:solidFill>
                <a:latin typeface="+mj-lt"/>
                <a:ea typeface="+mj-ea"/>
                <a:cs typeface="+mj-cs"/>
              </a:rPr>
              <a:t>all’Europa</a:t>
            </a:r>
            <a:r>
              <a:rPr lang="en-US" sz="5200" kern="1200" dirty="0">
                <a:solidFill>
                  <a:schemeClr val="tx2"/>
                </a:solidFill>
                <a:latin typeface="+mj-lt"/>
                <a:ea typeface="+mj-ea"/>
                <a:cs typeface="+mj-cs"/>
              </a:rPr>
              <a:t> Moderna</a:t>
            </a:r>
          </a:p>
        </p:txBody>
      </p:sp>
      <p:sp>
        <p:nvSpPr>
          <p:cNvPr id="3" name="Segnaposto contenuto 2">
            <a:extLst>
              <a:ext uri="{FF2B5EF4-FFF2-40B4-BE49-F238E27FC236}">
                <a16:creationId xmlns:a16="http://schemas.microsoft.com/office/drawing/2014/main" id="{DE02E437-3B5F-0921-C783-B877082E2A57}"/>
              </a:ext>
            </a:extLst>
          </p:cNvPr>
          <p:cNvSpPr>
            <a:spLocks noGrp="1"/>
          </p:cNvSpPr>
          <p:nvPr>
            <p:ph idx="1"/>
          </p:nvPr>
        </p:nvSpPr>
        <p:spPr>
          <a:xfrm>
            <a:off x="3215729" y="4165152"/>
            <a:ext cx="5760846" cy="682079"/>
          </a:xfrm>
        </p:spPr>
        <p:txBody>
          <a:bodyPr vert="horz" lIns="91440" tIns="45720" rIns="91440" bIns="45720" rtlCol="0">
            <a:normAutofit/>
          </a:bodyPr>
          <a:lstStyle/>
          <a:p>
            <a:pPr marL="0" indent="0" algn="ctr">
              <a:buNone/>
            </a:pPr>
            <a:r>
              <a:rPr lang="en-US" sz="2000" i="1" kern="1200" dirty="0">
                <a:solidFill>
                  <a:schemeClr val="tx2"/>
                </a:solidFill>
                <a:latin typeface="+mn-lt"/>
                <a:ea typeface="+mn-ea"/>
                <a:cs typeface="+mn-cs"/>
              </a:rPr>
              <a:t>Sofia Ferrara, Francesca Trapani, </a:t>
            </a:r>
            <a:r>
              <a:rPr lang="en-US" sz="2000" i="1" kern="1200" dirty="0" err="1">
                <a:solidFill>
                  <a:schemeClr val="tx2"/>
                </a:solidFill>
                <a:latin typeface="+mn-lt"/>
                <a:ea typeface="+mn-ea"/>
                <a:cs typeface="+mn-cs"/>
              </a:rPr>
              <a:t>Cardaci</a:t>
            </a:r>
            <a:r>
              <a:rPr lang="en-US" sz="2000" i="1" kern="1200" dirty="0">
                <a:solidFill>
                  <a:schemeClr val="tx2"/>
                </a:solidFill>
                <a:latin typeface="+mn-lt"/>
                <a:ea typeface="+mn-ea"/>
                <a:cs typeface="+mn-cs"/>
              </a:rPr>
              <a:t> Desirée, Filippo Nicotra, Cristiano Fauzia.</a:t>
            </a:r>
          </a:p>
        </p:txBody>
      </p:sp>
    </p:spTree>
    <p:extLst>
      <p:ext uri="{BB962C8B-B14F-4D97-AF65-F5344CB8AC3E}">
        <p14:creationId xmlns:p14="http://schemas.microsoft.com/office/powerpoint/2010/main" val="3376867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Slide Background">
            <a:extLst>
              <a:ext uri="{FF2B5EF4-FFF2-40B4-BE49-F238E27FC236}">
                <a16:creationId xmlns:a16="http://schemas.microsoft.com/office/drawing/2014/main" id="{B11C179D-808F-4D23-BAFC-A14C6DCDA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Rectangle 21">
            <a:extLst>
              <a:ext uri="{FF2B5EF4-FFF2-40B4-BE49-F238E27FC236}">
                <a16:creationId xmlns:a16="http://schemas.microsoft.com/office/drawing/2014/main" id="{908137D4-4D0A-4ED1-BFB8-97D4A8335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1800" y="2058839"/>
            <a:ext cx="5410198" cy="4799162"/>
          </a:xfrm>
          <a:prstGeom prst="rect">
            <a:avLst/>
          </a:prstGeom>
          <a:solidFill>
            <a:srgbClr val="FFFFFF"/>
          </a:solidFill>
          <a:ln>
            <a:noFill/>
          </a:ln>
          <a:effectLst>
            <a:outerShdw blurRad="635000" dist="254000" dir="5460000" sx="90000" sy="90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ectangle 23">
            <a:extLst>
              <a:ext uri="{FF2B5EF4-FFF2-40B4-BE49-F238E27FC236}">
                <a16:creationId xmlns:a16="http://schemas.microsoft.com/office/drawing/2014/main" id="{8059A8FF-81E8-CDBC-F95D-C6EED3E0CE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84809"/>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olo 6">
            <a:extLst>
              <a:ext uri="{FF2B5EF4-FFF2-40B4-BE49-F238E27FC236}">
                <a16:creationId xmlns:a16="http://schemas.microsoft.com/office/drawing/2014/main" id="{7BF7FA37-746E-3AAD-6486-2FA91AFEE3A5}"/>
              </a:ext>
            </a:extLst>
          </p:cNvPr>
          <p:cNvSpPr>
            <a:spLocks noGrp="1"/>
          </p:cNvSpPr>
          <p:nvPr>
            <p:ph type="title"/>
          </p:nvPr>
        </p:nvSpPr>
        <p:spPr>
          <a:xfrm>
            <a:off x="740778" y="542643"/>
            <a:ext cx="9937145" cy="1350818"/>
          </a:xfrm>
        </p:spPr>
        <p:txBody>
          <a:bodyPr>
            <a:normAutofit/>
          </a:bodyPr>
          <a:lstStyle/>
          <a:p>
            <a:r>
              <a:rPr lang="it-IT" sz="5400" dirty="0"/>
              <a:t>CECA</a:t>
            </a:r>
          </a:p>
        </p:txBody>
      </p:sp>
      <p:sp>
        <p:nvSpPr>
          <p:cNvPr id="3" name="Segnaposto contenuto 2">
            <a:extLst>
              <a:ext uri="{FF2B5EF4-FFF2-40B4-BE49-F238E27FC236}">
                <a16:creationId xmlns:a16="http://schemas.microsoft.com/office/drawing/2014/main" id="{15D9D530-2AA8-6F58-97CD-59B2379AFEFC}"/>
              </a:ext>
            </a:extLst>
          </p:cNvPr>
          <p:cNvSpPr>
            <a:spLocks noGrp="1"/>
          </p:cNvSpPr>
          <p:nvPr>
            <p:ph idx="1"/>
          </p:nvPr>
        </p:nvSpPr>
        <p:spPr>
          <a:xfrm>
            <a:off x="2951513" y="-178867"/>
            <a:ext cx="8628313" cy="3239300"/>
          </a:xfrm>
        </p:spPr>
        <p:txBody>
          <a:bodyPr anchor="ctr">
            <a:normAutofit/>
          </a:bodyPr>
          <a:lstStyle/>
          <a:p>
            <a:pPr marL="0" indent="0" algn="just">
              <a:buNone/>
            </a:pPr>
            <a:r>
              <a:rPr lang="it-IT" sz="1900" dirty="0"/>
              <a:t>La CECA era un’organizzazione europea creata dopo la Seconda Guerra Mondiale per integrare le industrie del carbone e dell’acciaio dell’Europa in un unico mercato comune. È stata formalmente istituita nel 1951 dal Trattato di Parigi, firmato da Belgio, Francia, Italia, Lussemburgo, Paesi Bassi e Germania Ovest. L’obiettivo era quello di rimuovere la capacità delle nazioni europee di fare guerra l’una contro l’altra. </a:t>
            </a:r>
          </a:p>
          <a:p>
            <a:endParaRPr lang="it-IT" sz="1900" dirty="0"/>
          </a:p>
        </p:txBody>
      </p:sp>
      <p:pic>
        <p:nvPicPr>
          <p:cNvPr id="9" name="Picture 8" descr="Centrale termica">
            <a:extLst>
              <a:ext uri="{FF2B5EF4-FFF2-40B4-BE49-F238E27FC236}">
                <a16:creationId xmlns:a16="http://schemas.microsoft.com/office/drawing/2014/main" id="{B50430E7-3CBF-47E2-1A13-E1F6BBD834DB}"/>
              </a:ext>
            </a:extLst>
          </p:cNvPr>
          <p:cNvPicPr>
            <a:picLocks noChangeAspect="1"/>
          </p:cNvPicPr>
          <p:nvPr/>
        </p:nvPicPr>
        <p:blipFill rotWithShape="1">
          <a:blip r:embed="rId2"/>
          <a:srcRect l="10255" r="23003"/>
          <a:stretch/>
        </p:blipFill>
        <p:spPr>
          <a:xfrm>
            <a:off x="7476927" y="2422082"/>
            <a:ext cx="3998955" cy="4298645"/>
          </a:xfrm>
          <a:prstGeom prst="rect">
            <a:avLst/>
          </a:prstGeom>
        </p:spPr>
      </p:pic>
      <p:sp>
        <p:nvSpPr>
          <p:cNvPr id="8" name="Segnaposto contenuto 2">
            <a:extLst>
              <a:ext uri="{FF2B5EF4-FFF2-40B4-BE49-F238E27FC236}">
                <a16:creationId xmlns:a16="http://schemas.microsoft.com/office/drawing/2014/main" id="{E880216B-7F79-129B-66FC-733E0956A04C}"/>
              </a:ext>
            </a:extLst>
          </p:cNvPr>
          <p:cNvSpPr txBox="1">
            <a:spLocks/>
          </p:cNvSpPr>
          <p:nvPr/>
        </p:nvSpPr>
        <p:spPr>
          <a:xfrm>
            <a:off x="351798" y="1236113"/>
            <a:ext cx="6524892" cy="667415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it-IT" sz="2000" b="0" i="0" dirty="0">
                <a:solidFill>
                  <a:srgbClr val="111111"/>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Il carbone e l’acciaio erano due risorse fondamentali per l’industria pesante e la produzione militare nel periodo post-bellico. Il controllo di queste risorse era quindi cruciale per qualsiasi nazione che avesse voluto intraprendere un’azione militare su larga scala.</a:t>
            </a:r>
          </a:p>
          <a:p>
            <a:pPr algn="just"/>
            <a:r>
              <a:rPr lang="it-IT" sz="2000" b="0" i="0" dirty="0">
                <a:solidFill>
                  <a:srgbClr val="111111"/>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La CECA (Comunità Europea del Carbone e dell’Acciaio) è stata creata con l’obiettivo di prevenire ulteriori conflitti in Europa attraverso l’integrazione economica. Unendo le industrie del carbone e dell’acciaio dei suoi stati membri in un unico mercato comune, la CECA ha cercato di rendere la guerra “non solo impensabile, ma materialmente impossibile” secondo le parole di Robert Schuman, il ministro degli esteri francese che ha proposto la CECA</a:t>
            </a:r>
          </a:p>
          <a:p>
            <a:endParaRPr lang="it-IT" sz="1900" dirty="0"/>
          </a:p>
        </p:txBody>
      </p:sp>
      <p:cxnSp>
        <p:nvCxnSpPr>
          <p:cNvPr id="12" name="Connettore diritto 11">
            <a:extLst>
              <a:ext uri="{FF2B5EF4-FFF2-40B4-BE49-F238E27FC236}">
                <a16:creationId xmlns:a16="http://schemas.microsoft.com/office/drawing/2014/main" id="{BB01F858-8BC5-69B3-66A9-A63C6DB3E16D}"/>
              </a:ext>
            </a:extLst>
          </p:cNvPr>
          <p:cNvCxnSpPr/>
          <p:nvPr/>
        </p:nvCxnSpPr>
        <p:spPr>
          <a:xfrm>
            <a:off x="351798" y="2284809"/>
            <a:ext cx="11403322" cy="0"/>
          </a:xfrm>
          <a:prstGeom prst="line">
            <a:avLst/>
          </a:prstGeom>
          <a:ln w="28575"/>
          <a:effectLst>
            <a:outerShdw blurRad="50800" dist="381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9998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B89AAE0-CD1D-A28C-CE84-03E8CB4BCC66}"/>
              </a:ext>
            </a:extLst>
          </p:cNvPr>
          <p:cNvPicPr>
            <a:picLocks noChangeAspect="1"/>
          </p:cNvPicPr>
          <p:nvPr/>
        </p:nvPicPr>
        <p:blipFill rotWithShape="1">
          <a:blip r:embed="rId2"/>
          <a:srcRect l="5884" r="-1" b="-1"/>
          <a:stretch/>
        </p:blipFill>
        <p:spPr>
          <a:xfrm>
            <a:off x="2522356" y="10"/>
            <a:ext cx="9669642" cy="6857990"/>
          </a:xfrm>
          <a:prstGeom prst="rect">
            <a:avLst/>
          </a:prstGeom>
        </p:spPr>
      </p:pic>
      <p:sp>
        <p:nvSpPr>
          <p:cNvPr id="21" name="Rectangle 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C737D513-5BEA-18E0-F9B1-6FF1989E575D}"/>
              </a:ext>
            </a:extLst>
          </p:cNvPr>
          <p:cNvSpPr>
            <a:spLocks noGrp="1"/>
          </p:cNvSpPr>
          <p:nvPr>
            <p:ph type="title"/>
          </p:nvPr>
        </p:nvSpPr>
        <p:spPr>
          <a:xfrm>
            <a:off x="838200" y="365125"/>
            <a:ext cx="3822189" cy="1899912"/>
          </a:xfrm>
        </p:spPr>
        <p:txBody>
          <a:bodyPr>
            <a:normAutofit/>
          </a:bodyPr>
          <a:lstStyle/>
          <a:p>
            <a:r>
              <a:rPr lang="it-IT" sz="4000"/>
              <a:t>DIFESA</a:t>
            </a:r>
          </a:p>
        </p:txBody>
      </p:sp>
      <p:graphicFrame>
        <p:nvGraphicFramePr>
          <p:cNvPr id="5" name="Segnaposto contenuto 2">
            <a:extLst>
              <a:ext uri="{FF2B5EF4-FFF2-40B4-BE49-F238E27FC236}">
                <a16:creationId xmlns:a16="http://schemas.microsoft.com/office/drawing/2014/main" id="{0D81623A-6318-E21B-5A83-433C14E7CDD9}"/>
              </a:ext>
            </a:extLst>
          </p:cNvPr>
          <p:cNvGraphicFramePr>
            <a:graphicFrameLocks noGrp="1"/>
          </p:cNvGraphicFramePr>
          <p:nvPr>
            <p:ph idx="1"/>
            <p:extLst>
              <p:ext uri="{D42A27DB-BD31-4B8C-83A1-F6EECF244321}">
                <p14:modId xmlns:p14="http://schemas.microsoft.com/office/powerpoint/2010/main" val="2637942601"/>
              </p:ext>
            </p:extLst>
          </p:nvPr>
        </p:nvGraphicFramePr>
        <p:xfrm>
          <a:off x="-775504" y="92597"/>
          <a:ext cx="13321496" cy="65460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5560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a:extLst>
              <a:ext uri="{FF2B5EF4-FFF2-40B4-BE49-F238E27FC236}">
                <a16:creationId xmlns:a16="http://schemas.microsoft.com/office/drawing/2014/main" id="{1660D513-A0A4-985B-4B51-9FC7D2FCE76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8986" b="91014" l="5780" r="97110">
                        <a14:foregroundMark x1="92678" y1="28116" x2="92678" y2="24928"/>
                        <a14:foregroundMark x1="92678" y1="24638" x2="91137" y2="27826"/>
                        <a14:foregroundMark x1="97110" y1="18551" x2="97110" y2="18551"/>
                        <a14:foregroundMark x1="96146" y1="19130" x2="96146" y2="19130"/>
                        <a14:foregroundMark x1="28902" y1="88986" x2="28902" y2="88986"/>
                        <a14:foregroundMark x1="47206" y1="90435" x2="47206" y2="90435"/>
                        <a14:foregroundMark x1="27938" y1="91304" x2="27938" y2="91304"/>
                        <a14:foregroundMark x1="66089" y1="82319" x2="66089" y2="82319"/>
                        <a14:foregroundMark x1="20809" y1="64058" x2="20809" y2="64058"/>
                        <a14:foregroundMark x1="10405" y1="41739" x2="10405" y2="41739"/>
                        <a14:foregroundMark x1="5780" y1="40290" x2="5780" y2="40290"/>
                      </a14:backgroundRemoval>
                    </a14:imgEffect>
                  </a14:imgLayer>
                </a14:imgProps>
              </a:ext>
            </a:extLst>
          </a:blip>
          <a:srcRect t="8891" b="6522"/>
          <a:stretch/>
        </p:blipFill>
        <p:spPr>
          <a:xfrm>
            <a:off x="1429514" y="-342080"/>
            <a:ext cx="11033757" cy="6858022"/>
          </a:xfrm>
          <a:prstGeom prst="rect">
            <a:avLst/>
          </a:prstGeom>
        </p:spPr>
      </p:pic>
      <p:sp>
        <p:nvSpPr>
          <p:cNvPr id="31" name="Rectangle 30">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370C87A-3E4E-ED53-398E-C065344C7FD5}"/>
              </a:ext>
            </a:extLst>
          </p:cNvPr>
          <p:cNvSpPr>
            <a:spLocks noGrp="1"/>
          </p:cNvSpPr>
          <p:nvPr>
            <p:ph type="ctrTitle"/>
          </p:nvPr>
        </p:nvSpPr>
        <p:spPr>
          <a:xfrm>
            <a:off x="115147" y="501526"/>
            <a:ext cx="4539151" cy="809413"/>
          </a:xfrm>
        </p:spPr>
        <p:txBody>
          <a:bodyPr anchor="t">
            <a:normAutofit/>
          </a:bodyPr>
          <a:lstStyle/>
          <a:p>
            <a:pPr algn="l"/>
            <a:r>
              <a:rPr lang="it-IT" sz="5200" dirty="0">
                <a:solidFill>
                  <a:schemeClr val="bg1"/>
                </a:solidFill>
                <a:latin typeface="Calibri" panose="020F0502020204030204" pitchFamily="34" charset="0"/>
                <a:ea typeface="Calibri" panose="020F0502020204030204" pitchFamily="34" charset="0"/>
                <a:cs typeface="Calibri" panose="020F0502020204030204" pitchFamily="34" charset="0"/>
              </a:rPr>
              <a:t>Trattati di Roma</a:t>
            </a:r>
          </a:p>
        </p:txBody>
      </p:sp>
      <p:sp>
        <p:nvSpPr>
          <p:cNvPr id="3" name="Sottotitolo 2">
            <a:extLst>
              <a:ext uri="{FF2B5EF4-FFF2-40B4-BE49-F238E27FC236}">
                <a16:creationId xmlns:a16="http://schemas.microsoft.com/office/drawing/2014/main" id="{AD9F4219-E801-A11C-6974-46549EEA5EC0}"/>
              </a:ext>
            </a:extLst>
          </p:cNvPr>
          <p:cNvSpPr>
            <a:spLocks noGrp="1"/>
          </p:cNvSpPr>
          <p:nvPr>
            <p:ph type="subTitle" idx="1"/>
          </p:nvPr>
        </p:nvSpPr>
        <p:spPr>
          <a:xfrm>
            <a:off x="304123" y="1524000"/>
            <a:ext cx="4161198" cy="4212859"/>
          </a:xfrm>
          <a:solidFill>
            <a:schemeClr val="dk1">
              <a:alpha val="50000"/>
            </a:schemeClr>
          </a:solidFill>
          <a:ln>
            <a:noFill/>
          </a:ln>
          <a:effectLst>
            <a:softEdge rad="63500"/>
          </a:effectLst>
        </p:spPr>
        <p:style>
          <a:lnRef idx="0">
            <a:scrgbClr r="0" g="0" b="0"/>
          </a:lnRef>
          <a:fillRef idx="0">
            <a:scrgbClr r="0" g="0" b="0"/>
          </a:fillRef>
          <a:effectRef idx="0">
            <a:scrgbClr r="0" g="0" b="0"/>
          </a:effectRef>
          <a:fontRef idx="minor">
            <a:schemeClr val="lt1"/>
          </a:fontRef>
        </p:style>
        <p:txBody>
          <a:bodyPr anchor="b">
            <a:noAutofit/>
          </a:bodyPr>
          <a:lstStyle/>
          <a:p>
            <a:pPr algn="l"/>
            <a:r>
              <a:rPr lang="it-IT" dirty="0">
                <a:solidFill>
                  <a:schemeClr val="bg1"/>
                </a:solidFill>
                <a:latin typeface="Calibri" panose="020F0502020204030204" pitchFamily="34" charset="0"/>
                <a:ea typeface="Calibri" panose="020F0502020204030204" pitchFamily="34" charset="0"/>
                <a:cs typeface="Calibri" panose="020F0502020204030204" pitchFamily="34" charset="0"/>
              </a:rPr>
              <a:t>Trattati di Roma 1957: I Trattati di Roma, firmati il 25 marzo 1957, istituirono la Comunità Economica Europea (CEE) e la Comunità Europea dell’Energia Atomica (</a:t>
            </a:r>
            <a:r>
              <a:rPr lang="it-IT" dirty="0" err="1">
                <a:solidFill>
                  <a:schemeClr val="bg1"/>
                </a:solidFill>
                <a:latin typeface="Calibri" panose="020F0502020204030204" pitchFamily="34" charset="0"/>
                <a:ea typeface="Calibri" panose="020F0502020204030204" pitchFamily="34" charset="0"/>
                <a:cs typeface="Calibri" panose="020F0502020204030204" pitchFamily="34" charset="0"/>
              </a:rPr>
              <a:t>Euratom</a:t>
            </a:r>
            <a:r>
              <a:rPr lang="it-IT" dirty="0">
                <a:solidFill>
                  <a:schemeClr val="bg1"/>
                </a:solidFill>
                <a:latin typeface="Calibri" panose="020F0502020204030204" pitchFamily="34" charset="0"/>
                <a:ea typeface="Calibri" panose="020F0502020204030204" pitchFamily="34" charset="0"/>
                <a:cs typeface="Calibri" panose="020F0502020204030204" pitchFamily="34" charset="0"/>
              </a:rPr>
              <a:t>). Questi trattati segnarono un passo fondamentale verso l’integrazione europea e sono spesso considerati come la “nascita” dell’Europa.</a:t>
            </a:r>
          </a:p>
          <a:p>
            <a:pPr algn="just"/>
            <a:endParaRPr lang="it-IT" sz="1800" dirty="0">
              <a:solidFill>
                <a:srgbClr val="FFFFFF"/>
              </a:solidFill>
              <a:latin typeface="Calibri" panose="020F0502020204030204" pitchFamily="34" charset="0"/>
              <a:ea typeface="Calibri" panose="020F0502020204030204" pitchFamily="34" charset="0"/>
              <a:cs typeface="Calibri" panose="020F0502020204030204" pitchFamily="34" charset="0"/>
            </a:endParaRPr>
          </a:p>
        </p:txBody>
      </p:sp>
      <p:sp>
        <p:nvSpPr>
          <p:cNvPr id="33" name="Rectangle 32">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358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bg/>
                                          </p:spTgt>
                                        </p:tgtEl>
                                        <p:attrNameLst>
                                          <p:attrName>style.visibility</p:attrName>
                                        </p:attrNameLst>
                                      </p:cBhvr>
                                      <p:to>
                                        <p:strVal val="visible"/>
                                      </p:to>
                                    </p:set>
                                    <p:animEffect transition="in" filter="fade">
                                      <p:cBhvr>
                                        <p:cTn id="10" dur="4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ottotitolo 2"/>
          <p:cNvSpPr>
            <a:spLocks noGrp="1"/>
          </p:cNvSpPr>
          <p:nvPr>
            <p:ph type="subTitle" idx="1"/>
          </p:nvPr>
        </p:nvSpPr>
        <p:spPr>
          <a:xfrm>
            <a:off x="6234422" y="960830"/>
            <a:ext cx="5733801" cy="6504842"/>
          </a:xfrm>
        </p:spPr>
        <p:txBody>
          <a:bodyPr anchor="b">
            <a:normAutofit fontScale="92500" lnSpcReduction="20000"/>
          </a:bodyPr>
          <a:lstStyle/>
          <a:p>
            <a:pPr algn="just"/>
            <a:r>
              <a:rPr lang="it-IT" sz="2800" dirty="0">
                <a:solidFill>
                  <a:schemeClr val="tx2"/>
                </a:solidFill>
              </a:rPr>
              <a:t>Il 25 marzo 1957, gli ideali di libertà, solidarietà, comunità diffusi dal Manifesto di Ventotene, vengono fissati grazie ai Trattati di Roma, considerati come l'atto di nascita della grande famiglia europea. Istituiscono una Comunità economica europea (CEE) formata da 6 Stati: Italia, Francia, Germania, Lussemburgo, Belgio e Paesi Bassi. Un organismo che avrebbe dovuto avere un ruolo prevalentemente economico e che doveva servire a garantire una crescita stabile ai paesi che vi avevano aderito. Nella pratica il provvedimento più importante previsto nel trattato fu l’eliminazione dei dazi doganali fra gli stati membri, cosa che consentì la creazione del “mercato unico”, uno dei pilastri dell’Unione.</a:t>
            </a:r>
          </a:p>
          <a:p>
            <a:pPr algn="l"/>
            <a:br>
              <a:rPr lang="it-IT" sz="500" dirty="0">
                <a:solidFill>
                  <a:schemeClr val="tx2"/>
                </a:solidFill>
              </a:rPr>
            </a:br>
            <a:endParaRPr lang="it-IT" sz="500" dirty="0">
              <a:solidFill>
                <a:schemeClr val="tx2"/>
              </a:solidFill>
            </a:endParaRPr>
          </a:p>
          <a:p>
            <a:pPr algn="l"/>
            <a:endParaRPr lang="it-IT" sz="500" dirty="0">
              <a:solidFill>
                <a:schemeClr val="tx2"/>
              </a:solidFill>
            </a:endParaRPr>
          </a:p>
          <a:p>
            <a:pPr algn="l"/>
            <a:endParaRPr lang="it-IT" sz="500" dirty="0">
              <a:solidFill>
                <a:schemeClr val="tx2"/>
              </a:solidFill>
            </a:endParaRPr>
          </a:p>
          <a:p>
            <a:pPr algn="l"/>
            <a:endParaRPr lang="it-IT" sz="500" dirty="0">
              <a:solidFill>
                <a:schemeClr val="tx2"/>
              </a:solidFill>
            </a:endParaRPr>
          </a:p>
          <a:p>
            <a:pPr algn="l"/>
            <a:endParaRPr lang="it-IT" sz="500" dirty="0">
              <a:solidFill>
                <a:schemeClr val="tx2"/>
              </a:solidFill>
            </a:endParaRPr>
          </a:p>
          <a:p>
            <a:pPr algn="l"/>
            <a:endParaRPr lang="it-IT" sz="500" dirty="0">
              <a:solidFill>
                <a:schemeClr val="tx2"/>
              </a:solidFill>
            </a:endParaRPr>
          </a:p>
        </p:txBody>
      </p:sp>
      <p:pic>
        <p:nvPicPr>
          <p:cNvPr id="4" name="Immagine 3"/>
          <p:cNvPicPr>
            <a:picLocks noChangeAspect="1"/>
          </p:cNvPicPr>
          <p:nvPr/>
        </p:nvPicPr>
        <p:blipFill rotWithShape="1">
          <a:blip r:embed="rId2"/>
          <a:srcRect l="12898" r="7557" b="1"/>
          <a:stretch/>
        </p:blipFill>
        <p:spPr>
          <a:xfrm>
            <a:off x="276844" y="1665566"/>
            <a:ext cx="5009778" cy="3526867"/>
          </a:xfrm>
          <a:prstGeom prst="rect">
            <a:avLst/>
          </a:prstGeom>
          <a:ln>
            <a:noFill/>
          </a:ln>
          <a:effectLst>
            <a:outerShdw blurRad="190500" algn="tl" rotWithShape="0">
              <a:srgbClr val="000000">
                <a:alpha val="70000"/>
              </a:srgbClr>
            </a:outerShdw>
          </a:effectLst>
        </p:spPr>
      </p:pic>
      <p:grpSp>
        <p:nvGrpSpPr>
          <p:cNvPr id="55" name="Group 54">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56" name="Freeform: Shape 55">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Shape 57">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33855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p:cNvSpPr>
            <a:spLocks noGrp="1"/>
          </p:cNvSpPr>
          <p:nvPr>
            <p:ph idx="1"/>
          </p:nvPr>
        </p:nvSpPr>
        <p:spPr>
          <a:xfrm>
            <a:off x="1077850" y="1121083"/>
            <a:ext cx="10031944" cy="4992179"/>
          </a:xfrm>
        </p:spPr>
        <p:txBody>
          <a:bodyPr anchor="ctr">
            <a:normAutofit/>
          </a:bodyPr>
          <a:lstStyle/>
          <a:p>
            <a:pPr marL="0" indent="0">
              <a:buNone/>
            </a:pPr>
            <a:r>
              <a:rPr lang="it-IT" sz="2400" dirty="0"/>
              <a:t>Nel preambolo del Trattato CEE, i Paesi firmatari sostengono la volontà comune di</a:t>
            </a:r>
          </a:p>
          <a:p>
            <a:pPr marL="0" indent="0">
              <a:buNone/>
            </a:pPr>
            <a:endParaRPr lang="it-IT" sz="2400" dirty="0"/>
          </a:p>
          <a:p>
            <a:pPr marL="0" indent="0">
              <a:buNone/>
            </a:pPr>
            <a:endParaRPr lang="it-IT" sz="2400" dirty="0"/>
          </a:p>
          <a:p>
            <a:pPr marL="0" indent="0">
              <a:buNone/>
            </a:pPr>
            <a:r>
              <a:rPr lang="it-IT" i="1" dirty="0"/>
              <a:t>“porre le fondamenta di un’unione sempre più stretta fra i popoli europei, assicurare mediante un’azione comune il progresso economico e sociale dei loro paesi, eliminando le barriere che dividono l’Europa, assegnando ai loro sforzi per scopo essenziale il miglioramento costante delle condizioni di vita e di occupazione dei loro popoli”. </a:t>
            </a:r>
          </a:p>
          <a:p>
            <a:endParaRPr lang="it-IT"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0807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2" name="Rectangle 104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Antonio Segni – People and Organizations – The John F. Kennedy ...">
            <a:extLst>
              <a:ext uri="{FF2B5EF4-FFF2-40B4-BE49-F238E27FC236}">
                <a16:creationId xmlns:a16="http://schemas.microsoft.com/office/drawing/2014/main" id="{016399E8-00E8-4A3B-28FE-600A115FE3D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021" b="99559" l="633" r="90928">
                        <a14:foregroundMark x1="57806" y1="12482" x2="57806" y2="12482"/>
                        <a14:foregroundMark x1="68776" y1="13656" x2="68776" y2="13656"/>
                        <a14:foregroundMark x1="55274" y1="8076" x2="55274" y2="8076"/>
                        <a14:foregroundMark x1="44304" y1="6314" x2="44304" y2="6314"/>
                        <a14:foregroundMark x1="67932" y1="8664" x2="67932" y2="8664"/>
                        <a14:foregroundMark x1="65401" y1="9692" x2="65401" y2="9692"/>
                        <a14:foregroundMark x1="62236" y1="7342" x2="62236" y2="7342"/>
                        <a14:foregroundMark x1="73418" y1="13216" x2="73418" y2="13216"/>
                        <a14:foregroundMark x1="70886" y1="70925" x2="70886" y2="70925"/>
                        <a14:foregroundMark x1="68354" y1="20999" x2="68354" y2="20999"/>
                        <a14:foregroundMark x1="70253" y1="79148" x2="70253" y2="79148"/>
                        <a14:foregroundMark x1="70675" y1="76946" x2="70675" y2="76946"/>
                        <a14:foregroundMark x1="70464" y1="75771" x2="70464" y2="75771"/>
                        <a14:foregroundMark x1="70464" y1="75330" x2="70464" y2="75330"/>
                        <a14:foregroundMark x1="69831" y1="70631" x2="69831" y2="70631"/>
                        <a14:foregroundMark x1="70042" y1="55066" x2="70042" y2="55066"/>
                        <a14:foregroundMark x1="74051" y1="26579" x2="74051" y2="26579"/>
                        <a14:foregroundMark x1="82068" y1="21292" x2="82068" y2="21292"/>
                        <a14:foregroundMark x1="17511" y1="71072" x2="17511" y2="71072"/>
                        <a14:foregroundMark x1="17511" y1="70925" x2="17511" y2="70925"/>
                        <a14:foregroundMark x1="18565" y1="67548" x2="14768" y2="65198"/>
                        <a14:foregroundMark x1="17511" y1="72100" x2="17511" y2="72100"/>
                        <a14:foregroundMark x1="2110" y1="73275" x2="2110" y2="73275"/>
                        <a14:foregroundMark x1="13924" y1="65932" x2="14979" y2="64611"/>
                        <a14:foregroundMark x1="21941" y1="59325" x2="21941" y2="59325"/>
                        <a14:foregroundMark x1="37764" y1="61674" x2="34599" y2="81204"/>
                        <a14:foregroundMark x1="65368" y1="75574" x2="71519" y2="74449"/>
                        <a14:foregroundMark x1="34599" y1="81204" x2="50329" y2="78326"/>
                        <a14:foregroundMark x1="45002" y1="67927" x2="11814" y2="59765"/>
                        <a14:foregroundMark x1="54787" y1="70334" x2="54552" y2="70276"/>
                        <a14:foregroundMark x1="71519" y1="74449" x2="64495" y2="72722"/>
                        <a14:foregroundMark x1="25527" y1="60206" x2="13713" y2="63877"/>
                        <a14:foregroundMark x1="13713" y1="63877" x2="633" y2="77093"/>
                        <a14:foregroundMark x1="633" y1="77093" x2="26582" y2="87372"/>
                        <a14:foregroundMark x1="26582" y1="87372" x2="41139" y2="64905"/>
                        <a14:foregroundMark x1="41139" y1="64905" x2="35443" y2="59765"/>
                        <a14:foregroundMark x1="51688" y1="5727" x2="65190" y2="10573"/>
                        <a14:foregroundMark x1="65190" y1="10573" x2="83755" y2="22761"/>
                        <a14:foregroundMark x1="83755" y1="22761" x2="81868" y2="47871"/>
                        <a14:foregroundMark x1="72783" y1="64438" x2="72363" y2="65198"/>
                        <a14:foregroundMark x1="72363" y1="65198" x2="79536" y2="71366"/>
                        <a14:foregroundMark x1="79536" y1="71366" x2="83755" y2="78855"/>
                        <a14:foregroundMark x1="83755" y1="78855" x2="83755" y2="87078"/>
                        <a14:foregroundMark x1="83755" y1="87078" x2="73418" y2="97210"/>
                        <a14:foregroundMark x1="73418" y1="97210" x2="63080" y2="99119"/>
                        <a14:foregroundMark x1="63080" y1="99119" x2="2532" y2="98972"/>
                        <a14:foregroundMark x1="2532" y1="98972" x2="9283" y2="61674"/>
                        <a14:foregroundMark x1="9283" y1="61674" x2="26371" y2="51101"/>
                        <a14:foregroundMark x1="26371" y1="51101" x2="53797" y2="9545"/>
                        <a14:foregroundMark x1="53797" y1="9545" x2="56329" y2="7783"/>
                        <a14:foregroundMark x1="46835" y1="66226" x2="59916" y2="85463"/>
                        <a14:foregroundMark x1="59916" y1="85463" x2="59916" y2="85609"/>
                        <a14:foregroundMark x1="62025" y1="68576" x2="44937" y2="88399"/>
                        <a14:foregroundMark x1="59916" y1="69897" x2="64768" y2="86784"/>
                        <a14:foregroundMark x1="63291" y1="67841" x2="60970" y2="78855"/>
                        <a14:foregroundMark x1="64346" y1="66667" x2="64346" y2="66667"/>
                        <a14:foregroundMark x1="63080" y1="68282" x2="63080" y2="68282"/>
                        <a14:foregroundMark x1="62447" y1="71219" x2="62447" y2="71219"/>
                        <a14:foregroundMark x1="85021" y1="94567" x2="87764" y2="98678"/>
                        <a14:foregroundMark x1="88608" y1="93539" x2="91139" y2="98825"/>
                        <a14:foregroundMark x1="87553" y1="99559" x2="87553" y2="99559"/>
                        <a14:backgroundMark x1="74684" y1="56388" x2="74684" y2="61233"/>
                        <a14:backgroundMark x1="80380" y1="51689" x2="76793" y2="56241"/>
                        <a14:backgroundMark x1="81857" y1="48311" x2="76793" y2="58150"/>
                        <a14:backgroundMark x1="76793" y1="58150" x2="70886" y2="63583"/>
                        <a14:backgroundMark x1="81224" y1="47871" x2="81224" y2="47871"/>
                        <a14:backgroundMark x1="81224" y1="47577" x2="83544" y2="45081"/>
                        <a14:backgroundMark x1="81646" y1="48164" x2="83755" y2="42291"/>
                        <a14:backgroundMark x1="54008" y1="84581" x2="54112" y2="84223"/>
                        <a14:backgroundMark x1="63080" y1="67254" x2="62710" y2="67783"/>
                        <a14:backgroundMark x1="63350" y1="86979" x2="63924" y2="87665"/>
                      </a14:backgroundRemoval>
                    </a14:imgEffect>
                  </a14:imgLayer>
                </a14:imgProps>
              </a:ext>
              <a:ext uri="{28A0092B-C50C-407E-A947-70E740481C1C}">
                <a14:useLocalDpi xmlns:a14="http://schemas.microsoft.com/office/drawing/2010/main" val="0"/>
              </a:ext>
            </a:extLst>
          </a:blip>
          <a:srcRect t="17729" b="32980"/>
          <a:stretch/>
        </p:blipFill>
        <p:spPr bwMode="auto">
          <a:xfrm>
            <a:off x="4038504" y="30912"/>
            <a:ext cx="9669643" cy="6857990"/>
          </a:xfrm>
          <a:prstGeom prst="rect">
            <a:avLst/>
          </a:prstGeom>
          <a:noFill/>
          <a:extLst>
            <a:ext uri="{909E8E84-426E-40DD-AFC4-6F175D3DCCD1}">
              <a14:hiddenFill xmlns:a14="http://schemas.microsoft.com/office/drawing/2010/main">
                <a:solidFill>
                  <a:srgbClr val="FFFFFF"/>
                </a:solidFill>
              </a14:hiddenFill>
            </a:ext>
          </a:extLst>
        </p:spPr>
      </p:pic>
      <p:sp>
        <p:nvSpPr>
          <p:cNvPr id="1053" name="Rectangle 104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olo 4">
            <a:extLst>
              <a:ext uri="{FF2B5EF4-FFF2-40B4-BE49-F238E27FC236}">
                <a16:creationId xmlns:a16="http://schemas.microsoft.com/office/drawing/2014/main" id="{8E1E3912-A17A-1350-4F98-558450AD8F83}"/>
              </a:ext>
            </a:extLst>
          </p:cNvPr>
          <p:cNvSpPr>
            <a:spLocks noGrp="1"/>
          </p:cNvSpPr>
          <p:nvPr>
            <p:ph type="ctrTitle"/>
          </p:nvPr>
        </p:nvSpPr>
        <p:spPr>
          <a:xfrm>
            <a:off x="136324" y="216379"/>
            <a:ext cx="6412374" cy="704242"/>
          </a:xfrm>
          <a:noFill/>
        </p:spPr>
        <p:txBody>
          <a:bodyPr>
            <a:normAutofit fontScale="90000"/>
          </a:bodyPr>
          <a:lstStyle/>
          <a:p>
            <a:pPr algn="l"/>
            <a:r>
              <a:rPr lang="it-IT" sz="5200" dirty="0"/>
              <a:t>Segni e l’idea di Europa</a:t>
            </a:r>
          </a:p>
        </p:txBody>
      </p:sp>
      <p:sp>
        <p:nvSpPr>
          <p:cNvPr id="3" name="Sottotitolo 2">
            <a:extLst>
              <a:ext uri="{FF2B5EF4-FFF2-40B4-BE49-F238E27FC236}">
                <a16:creationId xmlns:a16="http://schemas.microsoft.com/office/drawing/2014/main" id="{F010C1CC-7C79-63BA-4BAC-D90BF1453D39}"/>
              </a:ext>
            </a:extLst>
          </p:cNvPr>
          <p:cNvSpPr>
            <a:spLocks noGrp="1"/>
          </p:cNvSpPr>
          <p:nvPr>
            <p:ph type="subTitle" idx="1"/>
          </p:nvPr>
        </p:nvSpPr>
        <p:spPr>
          <a:xfrm>
            <a:off x="20977" y="5999198"/>
            <a:ext cx="12188952" cy="889704"/>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ormAutofit/>
          </a:bodyPr>
          <a:lstStyle/>
          <a:p>
            <a:pPr algn="l"/>
            <a:r>
              <a:rPr lang="it-IT" sz="2000" dirty="0">
                <a:solidFill>
                  <a:schemeClr val="bg1"/>
                </a:solidFill>
                <a:latin typeface="Calibri" panose="020F0502020204030204" pitchFamily="34" charset="0"/>
                <a:ea typeface="Calibri" panose="020F0502020204030204" pitchFamily="34" charset="0"/>
                <a:cs typeface="Calibri" panose="020F0502020204030204" pitchFamily="34" charset="0"/>
              </a:rPr>
              <a:t>Antonio Segni, allora Presidente del Consiglio italiano, partecipò personalmente alla firma dei Trattati di Roma nel 1957. Inoltre, nel 1964 gli fu conferito il premio Carlo Magno per la sua attività in favore dell’unità europea.</a:t>
            </a:r>
          </a:p>
          <a:p>
            <a:pPr algn="l"/>
            <a:endParaRPr lang="it-IT" sz="1500" dirty="0">
              <a:latin typeface="Calibri" panose="020F0502020204030204" pitchFamily="34" charset="0"/>
              <a:ea typeface="Calibri" panose="020F0502020204030204" pitchFamily="34" charset="0"/>
              <a:cs typeface="Calibri" panose="020F0502020204030204" pitchFamily="34" charset="0"/>
            </a:endParaRPr>
          </a:p>
        </p:txBody>
      </p:sp>
      <p:sp>
        <p:nvSpPr>
          <p:cNvPr id="9" name="Sottotitolo 2">
            <a:extLst>
              <a:ext uri="{FF2B5EF4-FFF2-40B4-BE49-F238E27FC236}">
                <a16:creationId xmlns:a16="http://schemas.microsoft.com/office/drawing/2014/main" id="{103307F2-E1E0-CB6F-7A44-77FB2A74B74E}"/>
              </a:ext>
            </a:extLst>
          </p:cNvPr>
          <p:cNvSpPr txBox="1">
            <a:spLocks/>
          </p:cNvSpPr>
          <p:nvPr/>
        </p:nvSpPr>
        <p:spPr>
          <a:xfrm>
            <a:off x="701040" y="3429000"/>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dirty="0">
              <a:latin typeface="Calibri" panose="020F0502020204030204" pitchFamily="34" charset="0"/>
              <a:ea typeface="Calibri" panose="020F0502020204030204" pitchFamily="34" charset="0"/>
              <a:cs typeface="Calibri" panose="020F0502020204030204" pitchFamily="34" charset="0"/>
            </a:endParaRPr>
          </a:p>
        </p:txBody>
      </p:sp>
      <p:sp>
        <p:nvSpPr>
          <p:cNvPr id="12" name="CasellaDiTesto 11">
            <a:extLst>
              <a:ext uri="{FF2B5EF4-FFF2-40B4-BE49-F238E27FC236}">
                <a16:creationId xmlns:a16="http://schemas.microsoft.com/office/drawing/2014/main" id="{148D42B4-CAB5-B254-9573-0B6D3E730AAF}"/>
              </a:ext>
            </a:extLst>
          </p:cNvPr>
          <p:cNvSpPr txBox="1"/>
          <p:nvPr/>
        </p:nvSpPr>
        <p:spPr>
          <a:xfrm>
            <a:off x="136325" y="920621"/>
            <a:ext cx="6090855" cy="5016758"/>
          </a:xfrm>
          <a:prstGeom prst="rect">
            <a:avLst/>
          </a:prstGeom>
          <a:noFill/>
        </p:spPr>
        <p:txBody>
          <a:bodyPr wrap="square" rtlCol="0">
            <a:spAutoFit/>
          </a:bodyPr>
          <a:lstStyle/>
          <a:p>
            <a:pPr algn="just"/>
            <a:r>
              <a:rPr lang="it-IT" sz="2000" dirty="0"/>
              <a:t>Antonio Segni (1891-1972) è stato un politico italiano, 4º Presidente della Repubblica Italiana (1962-1964), ed è stato per due volte Presidente del Consiglio dei ministri. Egli fu un membro del Partito Popolare Italiano dal 1919 al 1926 e della Democrazia Cristiana dal 1943 al 1972. Durante il ventennio fascista, Segni interruppe l’attività politica, riservando le proprie uscite a quelle accademiche e al lavoro autonomo. Nel 1943, con la caduta del Duce, Antonio Segni è stato in prima linea per la formazione e istituzione della Democrazia Cristiana.</a:t>
            </a:r>
          </a:p>
          <a:p>
            <a:pPr algn="just"/>
            <a:endParaRPr lang="it-IT" sz="2000" dirty="0"/>
          </a:p>
          <a:p>
            <a:pPr algn="just"/>
            <a:r>
              <a:rPr lang="it-IT" sz="2000" dirty="0"/>
              <a:t>Fu un forte sostenitore dell’integrazione europea; secondo lui, in un mondo governato dalle grandi potenze, l’unità europea era l’unico modo possibile per influenzare il mondo</a:t>
            </a:r>
          </a:p>
        </p:txBody>
      </p:sp>
    </p:spTree>
    <p:extLst>
      <p:ext uri="{BB962C8B-B14F-4D97-AF65-F5344CB8AC3E}">
        <p14:creationId xmlns:p14="http://schemas.microsoft.com/office/powerpoint/2010/main" val="393504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BEBC419-B984-5AC9-A766-81C4596A14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8969" y="66499"/>
            <a:ext cx="10196307" cy="6791501"/>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C0C5CA60-5795-A425-25CD-587AE1F34ECC}"/>
              </a:ext>
            </a:extLst>
          </p:cNvPr>
          <p:cNvSpPr>
            <a:spLocks noGrp="1"/>
          </p:cNvSpPr>
          <p:nvPr>
            <p:ph type="ctrTitle"/>
          </p:nvPr>
        </p:nvSpPr>
        <p:spPr>
          <a:xfrm>
            <a:off x="1304082" y="-18097"/>
            <a:ext cx="9144000" cy="1160302"/>
          </a:xfrm>
        </p:spPr>
        <p:txBody>
          <a:bodyPr/>
          <a:lstStyle/>
          <a:p>
            <a:r>
              <a:rPr lang="it-IT"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alibri" panose="020F0502020204030204" pitchFamily="34" charset="0"/>
                <a:ea typeface="Calibri" panose="020F0502020204030204" pitchFamily="34" charset="0"/>
                <a:cs typeface="Calibri" panose="020F0502020204030204" pitchFamily="34" charset="0"/>
              </a:rPr>
              <a:t>Il Trattato di Maastricht</a:t>
            </a:r>
          </a:p>
        </p:txBody>
      </p:sp>
      <p:sp>
        <p:nvSpPr>
          <p:cNvPr id="3" name="Sottotitolo 2">
            <a:extLst>
              <a:ext uri="{FF2B5EF4-FFF2-40B4-BE49-F238E27FC236}">
                <a16:creationId xmlns:a16="http://schemas.microsoft.com/office/drawing/2014/main" id="{8668BD0C-16AC-9932-14B5-76F42348817A}"/>
              </a:ext>
            </a:extLst>
          </p:cNvPr>
          <p:cNvSpPr>
            <a:spLocks noGrp="1"/>
          </p:cNvSpPr>
          <p:nvPr>
            <p:ph type="subTitle" idx="1"/>
          </p:nvPr>
        </p:nvSpPr>
        <p:spPr>
          <a:xfrm>
            <a:off x="-159155" y="6142008"/>
            <a:ext cx="12510306" cy="4419218"/>
          </a:xfrm>
        </p:spPr>
        <p:txBody>
          <a:bodyPr>
            <a:normAutofit/>
          </a:bodyPr>
          <a:lstStyle/>
          <a:p>
            <a:r>
              <a:rPr lang="it-IT" sz="2200" dirty="0">
                <a:latin typeface="Calibri" panose="020F0502020204030204" pitchFamily="34" charset="0"/>
                <a:ea typeface="Calibri" panose="020F0502020204030204" pitchFamily="34" charset="0"/>
                <a:cs typeface="Calibri" panose="020F0502020204030204" pitchFamily="34" charset="0"/>
              </a:rPr>
              <a:t>È stata introdotta la cittadinanza europea, che conferisce ai cittadini dei paesi membri il diritto di circolare e risiedere liberamente nell'Unione, il diritto di voto e molti altri diritti che tutt’oggi agevolano le nostre vite</a:t>
            </a:r>
          </a:p>
        </p:txBody>
      </p:sp>
      <p:sp>
        <p:nvSpPr>
          <p:cNvPr id="6" name="Sottotitolo 2">
            <a:extLst>
              <a:ext uri="{FF2B5EF4-FFF2-40B4-BE49-F238E27FC236}">
                <a16:creationId xmlns:a16="http://schemas.microsoft.com/office/drawing/2014/main" id="{2D88B77B-66CB-E6D2-F200-567BF823864C}"/>
              </a:ext>
            </a:extLst>
          </p:cNvPr>
          <p:cNvSpPr txBox="1">
            <a:spLocks/>
          </p:cNvSpPr>
          <p:nvPr/>
        </p:nvSpPr>
        <p:spPr>
          <a:xfrm>
            <a:off x="796724" y="3164129"/>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dirty="0">
              <a:latin typeface="Calibri" panose="020F0502020204030204" pitchFamily="34" charset="0"/>
              <a:ea typeface="Calibri" panose="020F050202020403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2AB8F182-256D-B156-8EA1-466DE2C83E02}"/>
              </a:ext>
            </a:extLst>
          </p:cNvPr>
          <p:cNvSpPr txBox="1"/>
          <p:nvPr/>
        </p:nvSpPr>
        <p:spPr>
          <a:xfrm>
            <a:off x="146610" y="1365316"/>
            <a:ext cx="11898775" cy="347787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it-IT" sz="2000" dirty="0"/>
              <a:t> Il Trattato di Maastricht, noto anche come Trattato sull’Unione Europea (TUE), è stato firmato il 7 febbraio 1992 ed è entrato in vigore il 1º novembre 1993. È stato ratificato dai dodici paesi membri dell’allora Comunità Europea. Esso rappresenta una tappa fondamentale nel processo di integrazione europea, segnando il passaggio dalla Comunità Economica Europea (CEE) all’Unione Europea (UE). Ha stabilito una politica estera, di sicurezza e di giustizia comune, la cittadinanza europea, la creazione della Banca Centrale Europea, e ha fissato i parametri di entrata nell’UE.</a:t>
            </a:r>
          </a:p>
          <a:p>
            <a:pPr algn="just"/>
            <a:endParaRPr lang="it-IT" sz="2000" dirty="0"/>
          </a:p>
          <a:p>
            <a:pPr algn="just"/>
            <a:r>
              <a:rPr lang="it-IT" sz="2000" dirty="0"/>
              <a:t>Il Trattato di Maastricht è stato classificato come il necessario processo di creazione di "un’unione sempre più stretta tra i popoli dell’Europa". Ha riorganizzato i rapporti tra gli Stati membri e l’Unione, ma anche tra quest’ultima e il resto del mondo. Per la prima volta, l’obiettivo economico posto alla base della Comunità ha ceduto il passo all’affermazione della sua vocazione politica.</a:t>
            </a:r>
          </a:p>
        </p:txBody>
      </p:sp>
    </p:spTree>
    <p:extLst>
      <p:ext uri="{BB962C8B-B14F-4D97-AF65-F5344CB8AC3E}">
        <p14:creationId xmlns:p14="http://schemas.microsoft.com/office/powerpoint/2010/main" val="940986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magine 3">
            <a:extLst>
              <a:ext uri="{FF2B5EF4-FFF2-40B4-BE49-F238E27FC236}">
                <a16:creationId xmlns:a16="http://schemas.microsoft.com/office/drawing/2014/main" id="{2453810E-02E9-5B57-3769-24F68535F086}"/>
              </a:ext>
            </a:extLst>
          </p:cNvPr>
          <p:cNvPicPr>
            <a:picLocks noChangeAspect="1"/>
          </p:cNvPicPr>
          <p:nvPr/>
        </p:nvPicPr>
        <p:blipFill rotWithShape="1">
          <a:blip r:embed="rId2"/>
          <a:srcRect r="5882" b="-1"/>
          <a:stretch/>
        </p:blipFill>
        <p:spPr>
          <a:xfrm>
            <a:off x="2" y="10"/>
            <a:ext cx="8507390" cy="6857990"/>
          </a:xfrm>
          <a:prstGeom prst="rect">
            <a:avLst/>
          </a:prstGeom>
        </p:spPr>
      </p:pic>
      <p:sp>
        <p:nvSpPr>
          <p:cNvPr id="11" name="Rectangle 1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ottotitolo 2">
            <a:extLst>
              <a:ext uri="{FF2B5EF4-FFF2-40B4-BE49-F238E27FC236}">
                <a16:creationId xmlns:a16="http://schemas.microsoft.com/office/drawing/2014/main" id="{73D3C2EA-0015-37D5-95C7-D7C33FB107C5}"/>
              </a:ext>
            </a:extLst>
          </p:cNvPr>
          <p:cNvSpPr>
            <a:spLocks noGrp="1"/>
          </p:cNvSpPr>
          <p:nvPr>
            <p:ph type="subTitle" idx="1"/>
          </p:nvPr>
        </p:nvSpPr>
        <p:spPr>
          <a:xfrm>
            <a:off x="8428518" y="323451"/>
            <a:ext cx="3445766" cy="6679233"/>
          </a:xfrm>
          <a:noFill/>
        </p:spPr>
        <p:txBody>
          <a:bodyPr>
            <a:noAutofit/>
          </a:bodyPr>
          <a:lstStyle/>
          <a:p>
            <a:pPr algn="just"/>
            <a:r>
              <a:rPr lang="it-IT" sz="2200" dirty="0"/>
              <a:t>Il </a:t>
            </a:r>
            <a:r>
              <a:rPr lang="it-IT" sz="2200" b="1" dirty="0"/>
              <a:t>Manifesto di Ventotene </a:t>
            </a:r>
            <a:r>
              <a:rPr lang="it-IT" sz="2200" dirty="0"/>
              <a:t>(</a:t>
            </a:r>
            <a:r>
              <a:rPr lang="it-IT" sz="2200" b="1" dirty="0"/>
              <a:t>1943</a:t>
            </a:r>
            <a:r>
              <a:rPr lang="it-IT" sz="2200" dirty="0"/>
              <a:t>), scritto sull’isola di Ventotene tra il 1941 e il 1942 dai confinati </a:t>
            </a:r>
            <a:r>
              <a:rPr lang="it-IT" sz="2200" b="1" dirty="0"/>
              <a:t>Altiero Spinelli </a:t>
            </a:r>
            <a:r>
              <a:rPr lang="it-IT" sz="2200" dirty="0"/>
              <a:t>ed </a:t>
            </a:r>
            <a:r>
              <a:rPr lang="it-IT" sz="2200" b="1" dirty="0"/>
              <a:t>Ernesto Rossi </a:t>
            </a:r>
            <a:r>
              <a:rPr lang="it-IT" sz="2200" dirty="0"/>
              <a:t>(in seguito redatto e pubblicato da </a:t>
            </a:r>
            <a:r>
              <a:rPr lang="it-IT" sz="2200" b="1" dirty="0"/>
              <a:t>Eugenio Colorni</a:t>
            </a:r>
            <a:r>
              <a:rPr lang="it-IT" sz="2200" dirty="0"/>
              <a:t>) è considerato la realizzazione politica degli auspici di </a:t>
            </a:r>
            <a:r>
              <a:rPr lang="it-IT" sz="2200" b="1" dirty="0"/>
              <a:t>Immanuel Kant</a:t>
            </a:r>
            <a:r>
              <a:rPr lang="it-IT" sz="2200" dirty="0"/>
              <a:t> espressi nell’opera </a:t>
            </a:r>
            <a:r>
              <a:rPr lang="it-IT" sz="2200" b="1" dirty="0"/>
              <a:t>Per la pace perpetua</a:t>
            </a:r>
            <a:r>
              <a:rPr lang="it-IT" sz="2200" dirty="0"/>
              <a:t> (1795).</a:t>
            </a:r>
          </a:p>
          <a:p>
            <a:pPr algn="just"/>
            <a:r>
              <a:rPr lang="it-IT" sz="2200" dirty="0"/>
              <a:t>Da trattato illegale scritto su cartine di sigarette e portato al di fuori del confino dalle «madri di Ventotene», esso è divenuto il </a:t>
            </a:r>
            <a:r>
              <a:rPr lang="it-IT" sz="2200" b="1" dirty="0"/>
              <a:t>testo fondante </a:t>
            </a:r>
            <a:r>
              <a:rPr lang="it-IT" sz="2200" dirty="0"/>
              <a:t>della moderna </a:t>
            </a:r>
            <a:r>
              <a:rPr lang="it-IT" sz="2200" b="1" dirty="0"/>
              <a:t>Unione Europea</a:t>
            </a:r>
            <a:r>
              <a:rPr lang="it-IT" sz="2200" dirty="0"/>
              <a:t>.</a:t>
            </a:r>
          </a:p>
        </p:txBody>
      </p:sp>
    </p:spTree>
    <p:extLst>
      <p:ext uri="{BB962C8B-B14F-4D97-AF65-F5344CB8AC3E}">
        <p14:creationId xmlns:p14="http://schemas.microsoft.com/office/powerpoint/2010/main" val="71516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iterate type="lt">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Rise of the Nazi Party and the Third Reich">
            <a:extLst>
              <a:ext uri="{FF2B5EF4-FFF2-40B4-BE49-F238E27FC236}">
                <a16:creationId xmlns:a16="http://schemas.microsoft.com/office/drawing/2014/main" id="{A5F1D5D1-0B0B-1764-B9EC-C30B6A32A2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87918"/>
            <a:ext cx="12192000" cy="9032660"/>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5B0A1D9B-148D-CAB8-89AA-D615D6024591}"/>
              </a:ext>
            </a:extLst>
          </p:cNvPr>
          <p:cNvPicPr>
            <a:picLocks noChangeAspect="1"/>
          </p:cNvPicPr>
          <p:nvPr/>
        </p:nvPicPr>
        <p:blipFill>
          <a:blip r:embed="rId3"/>
          <a:stretch>
            <a:fillRect/>
          </a:stretch>
        </p:blipFill>
        <p:spPr>
          <a:xfrm>
            <a:off x="1604669" y="3975755"/>
            <a:ext cx="8982662" cy="26607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24659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playback">
            <a:hlinkClick r:id="" action="ppaction://media"/>
            <a:extLst>
              <a:ext uri="{FF2B5EF4-FFF2-40B4-BE49-F238E27FC236}">
                <a16:creationId xmlns:a16="http://schemas.microsoft.com/office/drawing/2014/main" id="{2CEC67AD-FE3C-BE2D-442A-F035F901824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617618"/>
            <a:ext cx="12192000" cy="9142345"/>
          </a:xfrm>
          <a:prstGeom prst="rect">
            <a:avLst/>
          </a:prstGeom>
        </p:spPr>
      </p:pic>
    </p:spTree>
    <p:extLst>
      <p:ext uri="{BB962C8B-B14F-4D97-AF65-F5344CB8AC3E}">
        <p14:creationId xmlns:p14="http://schemas.microsoft.com/office/powerpoint/2010/main" val="38257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6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a:extLst>
              <a:ext uri="{FF2B5EF4-FFF2-40B4-BE49-F238E27FC236}">
                <a16:creationId xmlns:a16="http://schemas.microsoft.com/office/drawing/2014/main" id="{C671F629-3F12-2311-F54B-AE76311B08A6}"/>
              </a:ext>
            </a:extLst>
          </p:cNvPr>
          <p:cNvPicPr>
            <a:picLocks noChangeAspect="1"/>
          </p:cNvPicPr>
          <p:nvPr/>
        </p:nvPicPr>
        <p:blipFill>
          <a:blip r:embed="rId2"/>
          <a:stretch>
            <a:fillRect/>
          </a:stretch>
        </p:blipFill>
        <p:spPr>
          <a:xfrm>
            <a:off x="225931" y="670068"/>
            <a:ext cx="11740138" cy="5517864"/>
          </a:xfrm>
          <a:prstGeom prst="rect">
            <a:avLst/>
          </a:prstGeom>
        </p:spPr>
      </p:pic>
    </p:spTree>
    <p:extLst>
      <p:ext uri="{BB962C8B-B14F-4D97-AF65-F5344CB8AC3E}">
        <p14:creationId xmlns:p14="http://schemas.microsoft.com/office/powerpoint/2010/main" val="3108828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0" y="-11"/>
            <a:ext cx="12192000" cy="759078"/>
          </a:xfrm>
          <a:prstGeom prst="rect">
            <a:avLst/>
          </a:prstGeom>
          <a:noFill/>
          <a:ln>
            <a:noFill/>
          </a:ln>
        </p:spPr>
        <p:txBody>
          <a:bodyPr spcFirstLastPara="1" wrap="square" lIns="121900" tIns="121900" rIns="121900" bIns="121900" anchor="t" anchorCtr="0">
            <a:spAutoFit/>
          </a:bodyPr>
          <a:lstStyle/>
          <a:p>
            <a:r>
              <a:rPr lang="en" sz="3333" b="1" dirty="0">
                <a:solidFill>
                  <a:schemeClr val="dk2"/>
                </a:solidFill>
                <a:latin typeface="Georgia"/>
                <a:ea typeface="Georgia"/>
                <a:cs typeface="Georgia"/>
                <a:sym typeface="Georgia"/>
              </a:rPr>
              <a:t>Ursula Hirschman: pioniera dell’Europa unita e libera </a:t>
            </a:r>
            <a:endParaRPr sz="3333" b="1" dirty="0">
              <a:solidFill>
                <a:schemeClr val="dk2"/>
              </a:solidFill>
              <a:latin typeface="Georgia"/>
              <a:ea typeface="Georgia"/>
              <a:cs typeface="Georgia"/>
              <a:sym typeface="Georgia"/>
            </a:endParaRPr>
          </a:p>
        </p:txBody>
      </p:sp>
      <p:sp>
        <p:nvSpPr>
          <p:cNvPr id="55" name="Google Shape;55;p13"/>
          <p:cNvSpPr txBox="1"/>
          <p:nvPr/>
        </p:nvSpPr>
        <p:spPr>
          <a:xfrm>
            <a:off x="397600" y="759201"/>
            <a:ext cx="11396800" cy="2092840"/>
          </a:xfrm>
          <a:prstGeom prst="rect">
            <a:avLst/>
          </a:prstGeom>
          <a:noFill/>
          <a:ln>
            <a:noFill/>
          </a:ln>
        </p:spPr>
        <p:txBody>
          <a:bodyPr spcFirstLastPara="1" wrap="square" lIns="121900" tIns="121900" rIns="121900" bIns="121900" anchor="t" anchorCtr="0">
            <a:spAutoFit/>
          </a:bodyPr>
          <a:lstStyle/>
          <a:p>
            <a:r>
              <a:rPr lang="en" sz="2400" dirty="0">
                <a:solidFill>
                  <a:schemeClr val="dk2"/>
                </a:solidFill>
                <a:latin typeface="Georgia"/>
                <a:ea typeface="Georgia"/>
                <a:cs typeface="Georgia"/>
                <a:sym typeface="Georgia"/>
              </a:rPr>
              <a:t>Ursula Hirschman è stata una figura significativa nel movimento antifascista e nel campo della politica europea del XX secolo.</a:t>
            </a:r>
            <a:endParaRPr sz="2400" dirty="0">
              <a:solidFill>
                <a:schemeClr val="dk2"/>
              </a:solidFill>
              <a:latin typeface="Georgia"/>
              <a:ea typeface="Georgia"/>
              <a:cs typeface="Georgia"/>
              <a:sym typeface="Georgia"/>
            </a:endParaRPr>
          </a:p>
          <a:p>
            <a:r>
              <a:rPr lang="en" sz="2400" dirty="0">
                <a:solidFill>
                  <a:schemeClr val="dk2"/>
                </a:solidFill>
                <a:latin typeface="Georgia"/>
                <a:ea typeface="Georgia"/>
                <a:cs typeface="Georgia"/>
                <a:sym typeface="Georgia"/>
              </a:rPr>
              <a:t>Era un’economista e attivista politica tedesca nota soprattutto per il suo impegno per l’unità europea e per i diritti umani.</a:t>
            </a:r>
            <a:endParaRPr sz="2400" dirty="0">
              <a:solidFill>
                <a:schemeClr val="dk2"/>
              </a:solidFill>
              <a:latin typeface="Georgia"/>
              <a:ea typeface="Georgia"/>
              <a:cs typeface="Georgia"/>
              <a:sym typeface="Georgia"/>
            </a:endParaRPr>
          </a:p>
          <a:p>
            <a:endParaRPr sz="2400" dirty="0">
              <a:solidFill>
                <a:schemeClr val="dk2"/>
              </a:solidFill>
            </a:endParaRPr>
          </a:p>
        </p:txBody>
      </p:sp>
      <p:pic>
        <p:nvPicPr>
          <p:cNvPr id="56" name="Google Shape;56;p13"/>
          <p:cNvPicPr preferRelativeResize="0"/>
          <p:nvPr/>
        </p:nvPicPr>
        <p:blipFill>
          <a:blip r:embed="rId3">
            <a:alphaModFix/>
          </a:blip>
          <a:stretch>
            <a:fillRect/>
          </a:stretch>
        </p:blipFill>
        <p:spPr>
          <a:xfrm>
            <a:off x="840819" y="2713145"/>
            <a:ext cx="3476538" cy="3741961"/>
          </a:xfrm>
          <a:prstGeom prst="rect">
            <a:avLst/>
          </a:prstGeom>
          <a:noFill/>
          <a:ln w="28575" cap="flat" cmpd="sng">
            <a:solidFill>
              <a:schemeClr val="dk2"/>
            </a:solidFill>
            <a:prstDash val="solid"/>
            <a:round/>
            <a:headEnd type="none" w="sm" len="sm"/>
            <a:tailEnd type="none" w="sm" len="sm"/>
          </a:ln>
        </p:spPr>
      </p:pic>
      <p:sp>
        <p:nvSpPr>
          <p:cNvPr id="57" name="Google Shape;57;p13"/>
          <p:cNvSpPr txBox="1"/>
          <p:nvPr/>
        </p:nvSpPr>
        <p:spPr>
          <a:xfrm rot="10800000" flipH="1">
            <a:off x="4881199" y="4982243"/>
            <a:ext cx="3992800" cy="615513"/>
          </a:xfrm>
          <a:prstGeom prst="rect">
            <a:avLst/>
          </a:prstGeom>
          <a:noFill/>
          <a:ln>
            <a:noFill/>
          </a:ln>
        </p:spPr>
        <p:txBody>
          <a:bodyPr spcFirstLastPara="1" wrap="square" lIns="121900" tIns="121900" rIns="121900" bIns="121900" anchor="t" anchorCtr="0">
            <a:spAutoFit/>
          </a:bodyPr>
          <a:lstStyle/>
          <a:p>
            <a:endParaRPr sz="2400">
              <a:solidFill>
                <a:schemeClr val="dk2"/>
              </a:solidFill>
            </a:endParaRPr>
          </a:p>
        </p:txBody>
      </p:sp>
      <p:sp>
        <p:nvSpPr>
          <p:cNvPr id="58" name="Google Shape;58;p13"/>
          <p:cNvSpPr txBox="1"/>
          <p:nvPr/>
        </p:nvSpPr>
        <p:spPr>
          <a:xfrm>
            <a:off x="4760576" y="3052137"/>
            <a:ext cx="7006000" cy="2092840"/>
          </a:xfrm>
          <a:prstGeom prst="rect">
            <a:avLst/>
          </a:prstGeom>
          <a:noFill/>
          <a:ln>
            <a:noFill/>
          </a:ln>
        </p:spPr>
        <p:txBody>
          <a:bodyPr spcFirstLastPara="1" wrap="square" lIns="121900" tIns="121900" rIns="121900" bIns="121900" anchor="t" anchorCtr="0">
            <a:spAutoFit/>
          </a:bodyPr>
          <a:lstStyle/>
          <a:p>
            <a:r>
              <a:rPr lang="en" sz="2400" dirty="0">
                <a:solidFill>
                  <a:schemeClr val="dk2"/>
                </a:solidFill>
                <a:latin typeface="Georgia"/>
                <a:ea typeface="Georgia"/>
                <a:cs typeface="Georgia"/>
                <a:sym typeface="Georgia"/>
              </a:rPr>
              <a:t>Ursula Hirschman era dotata di un’intelligenza politica stratosferica; viene considerata la numero 2 del federalismo italiano in quanto fin dall’inizio è stata presente nel processo di creazione del “Manifesto di Ventotene”</a:t>
            </a:r>
            <a:endParaRPr sz="2400" dirty="0">
              <a:solidFill>
                <a:schemeClr val="dk2"/>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3" name="Google Shape;63;p14"/>
          <p:cNvPicPr preferRelativeResize="0"/>
          <p:nvPr/>
        </p:nvPicPr>
        <p:blipFill>
          <a:blip r:embed="rId3">
            <a:alphaModFix/>
          </a:blip>
          <a:stretch>
            <a:fillRect/>
          </a:stretch>
        </p:blipFill>
        <p:spPr>
          <a:xfrm>
            <a:off x="6790844" y="338368"/>
            <a:ext cx="4808067" cy="6181265"/>
          </a:xfrm>
          <a:prstGeom prst="rect">
            <a:avLst/>
          </a:prstGeom>
          <a:noFill/>
          <a:ln>
            <a:noFill/>
          </a:ln>
        </p:spPr>
      </p:pic>
      <p:sp>
        <p:nvSpPr>
          <p:cNvPr id="64" name="Google Shape;64;p14"/>
          <p:cNvSpPr txBox="1"/>
          <p:nvPr/>
        </p:nvSpPr>
        <p:spPr>
          <a:xfrm flipH="1">
            <a:off x="519867" y="888001"/>
            <a:ext cx="5136800" cy="5047495"/>
          </a:xfrm>
          <a:prstGeom prst="rect">
            <a:avLst/>
          </a:prstGeom>
          <a:noFill/>
          <a:ln>
            <a:noFill/>
          </a:ln>
        </p:spPr>
        <p:txBody>
          <a:bodyPr spcFirstLastPara="1" wrap="square" lIns="121900" tIns="121900" rIns="121900" bIns="121900" anchor="t" anchorCtr="0">
            <a:spAutoFit/>
          </a:bodyPr>
          <a:lstStyle/>
          <a:p>
            <a:r>
              <a:rPr lang="en" sz="2400">
                <a:solidFill>
                  <a:schemeClr val="dk2"/>
                </a:solidFill>
                <a:latin typeface="Georgia"/>
                <a:ea typeface="Georgia"/>
                <a:cs typeface="Georgia"/>
                <a:sym typeface="Georgia"/>
              </a:rPr>
              <a:t>Nel 1943 quando cadde il fascismo, ella si trasferisce a Milano e da alle stampe “l’unità europea” con la quale continuò a diffondere le tesi del manifesto di Ventotene. Ursula Hirshman ha lavorato anche come consigliera politica e come esperta di politica economica presso organizzazioni internazionali.</a:t>
            </a:r>
            <a:endParaRPr sz="2400">
              <a:solidFill>
                <a:schemeClr val="dk2"/>
              </a:solidFill>
              <a:latin typeface="Georgia"/>
              <a:ea typeface="Georgia"/>
              <a:cs typeface="Georgia"/>
              <a:sym typeface="Georgia"/>
            </a:endParaRPr>
          </a:p>
          <a:p>
            <a:r>
              <a:rPr lang="en" sz="2400">
                <a:solidFill>
                  <a:schemeClr val="dk2"/>
                </a:solidFill>
                <a:latin typeface="Georgia"/>
                <a:ea typeface="Georgia"/>
                <a:cs typeface="Georgia"/>
                <a:sym typeface="Georgia"/>
              </a:rPr>
              <a:t>La sua attività politica è stata caratterizzata dall’impegno per la pace, i diritti umani e la cooperazione europea.</a:t>
            </a:r>
            <a:endParaRPr sz="2400">
              <a:solidFill>
                <a:schemeClr val="dk2"/>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3" name="Immagine 2">
            <a:extLst>
              <a:ext uri="{FF2B5EF4-FFF2-40B4-BE49-F238E27FC236}">
                <a16:creationId xmlns:a16="http://schemas.microsoft.com/office/drawing/2014/main" id="{70D98EDB-806D-430E-7BBB-F51A9CC3A444}"/>
              </a:ext>
            </a:extLst>
          </p:cNvPr>
          <p:cNvPicPr>
            <a:picLocks noChangeAspect="1"/>
          </p:cNvPicPr>
          <p:nvPr/>
        </p:nvPicPr>
        <p:blipFill>
          <a:blip r:embed="rId3"/>
          <a:stretch>
            <a:fillRect/>
          </a:stretch>
        </p:blipFill>
        <p:spPr>
          <a:xfrm>
            <a:off x="0" y="0"/>
            <a:ext cx="12208638"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77FBDC91-B74F-41CA-A697-314781DE2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tint">
            <a:extLst>
              <a:ext uri="{FF2B5EF4-FFF2-40B4-BE49-F238E27FC236}">
                <a16:creationId xmlns:a16="http://schemas.microsoft.com/office/drawing/2014/main" id="{D09620DB-6964-4BA3-9239-A5174696BC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 name="Rectangle 14">
            <a:extLst>
              <a:ext uri="{FF2B5EF4-FFF2-40B4-BE49-F238E27FC236}">
                <a16:creationId xmlns:a16="http://schemas.microsoft.com/office/drawing/2014/main" id="{3EABC900-F5AB-6164-3B01-CB8B289EDE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0"/>
            <a:ext cx="6781801" cy="6857998"/>
          </a:xfrm>
          <a:prstGeom prst="rect">
            <a:avLst/>
          </a:prstGeom>
          <a:solidFill>
            <a:srgbClr val="00000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E8F1A8F-E5F6-34A4-5843-B82B0586EDDD}"/>
              </a:ext>
            </a:extLst>
          </p:cNvPr>
          <p:cNvPicPr>
            <a:picLocks noChangeAspect="1"/>
          </p:cNvPicPr>
          <p:nvPr/>
        </p:nvPicPr>
        <p:blipFill>
          <a:blip r:embed="rId2">
            <a:extLst>
              <a:ext uri="{28A0092B-C50C-407E-A947-70E740481C1C}">
                <a14:useLocalDpi xmlns:a14="http://schemas.microsoft.com/office/drawing/2010/main" val="0"/>
              </a:ext>
            </a:extLst>
          </a:blip>
          <a:srcRect t="17043" b="17043"/>
          <a:stretch/>
        </p:blipFill>
        <p:spPr>
          <a:xfrm>
            <a:off x="-2" y="-1"/>
            <a:ext cx="7574493" cy="6858001"/>
          </a:xfrm>
          <a:prstGeom prst="rect">
            <a:avLst/>
          </a:prstGeom>
        </p:spPr>
      </p:pic>
      <p:sp>
        <p:nvSpPr>
          <p:cNvPr id="17" name="Rectangle 16">
            <a:extLst>
              <a:ext uri="{FF2B5EF4-FFF2-40B4-BE49-F238E27FC236}">
                <a16:creationId xmlns:a16="http://schemas.microsoft.com/office/drawing/2014/main" id="{D85E9A4A-0183-4A3C-B68E-A22927891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7574491" cy="6858001"/>
          </a:xfrm>
          <a:prstGeom prst="rect">
            <a:avLst/>
          </a:pr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1BBDE54-32B1-39E3-0184-C342AC347D08}"/>
              </a:ext>
            </a:extLst>
          </p:cNvPr>
          <p:cNvSpPr>
            <a:spLocks noGrp="1"/>
          </p:cNvSpPr>
          <p:nvPr>
            <p:ph type="ctrTitle"/>
          </p:nvPr>
        </p:nvSpPr>
        <p:spPr>
          <a:xfrm>
            <a:off x="113789" y="9829"/>
            <a:ext cx="7809428" cy="4731328"/>
          </a:xfrm>
          <a:noFill/>
        </p:spPr>
        <p:txBody>
          <a:bodyPr vert="horz" lIns="91440" tIns="45720" rIns="91440" bIns="45720" rtlCol="0" anchor="t">
            <a:normAutofit/>
          </a:bodyPr>
          <a:lstStyle/>
          <a:p>
            <a:pPr algn="l"/>
            <a:r>
              <a:rPr lang="en-US" sz="4200" kern="1200" dirty="0">
                <a:solidFill>
                  <a:srgbClr val="FFFFFF"/>
                </a:solidFill>
                <a:latin typeface="+mj-lt"/>
                <a:ea typeface="+mj-ea"/>
                <a:cs typeface="+mj-cs"/>
              </a:rPr>
              <a:t>Il </a:t>
            </a:r>
            <a:r>
              <a:rPr lang="en-US" sz="4200" kern="1200" dirty="0" err="1">
                <a:solidFill>
                  <a:srgbClr val="FFFFFF"/>
                </a:solidFill>
                <a:latin typeface="+mj-lt"/>
                <a:ea typeface="+mj-ea"/>
                <a:cs typeface="+mj-cs"/>
              </a:rPr>
              <a:t>contributo</a:t>
            </a:r>
            <a:r>
              <a:rPr lang="en-US" sz="4200" kern="1200" dirty="0">
                <a:solidFill>
                  <a:srgbClr val="FFFFFF"/>
                </a:solidFill>
                <a:latin typeface="+mj-lt"/>
                <a:ea typeface="+mj-ea"/>
                <a:cs typeface="+mj-cs"/>
              </a:rPr>
              <a:t> di </a:t>
            </a:r>
            <a:r>
              <a:rPr lang="en-US" sz="4200" kern="1200" dirty="0" err="1">
                <a:solidFill>
                  <a:srgbClr val="FFFFFF"/>
                </a:solidFill>
                <a:latin typeface="+mj-lt"/>
                <a:ea typeface="+mj-ea"/>
                <a:cs typeface="+mj-cs"/>
              </a:rPr>
              <a:t>Alcide</a:t>
            </a:r>
            <a:r>
              <a:rPr lang="en-US" sz="4200" kern="1200" dirty="0">
                <a:solidFill>
                  <a:srgbClr val="FFFFFF"/>
                </a:solidFill>
                <a:latin typeface="+mj-lt"/>
                <a:ea typeface="+mj-ea"/>
                <a:cs typeface="+mj-cs"/>
              </a:rPr>
              <a:t> De </a:t>
            </a:r>
            <a:r>
              <a:rPr lang="en-US" sz="4200" kern="1200" dirty="0" err="1">
                <a:solidFill>
                  <a:srgbClr val="FFFFFF"/>
                </a:solidFill>
                <a:latin typeface="+mj-lt"/>
                <a:ea typeface="+mj-ea"/>
                <a:cs typeface="+mj-cs"/>
              </a:rPr>
              <a:t>Gasperi</a:t>
            </a:r>
            <a:endParaRPr lang="en-US" sz="4200" kern="1200" dirty="0">
              <a:solidFill>
                <a:srgbClr val="FFFFFF"/>
              </a:solidFill>
              <a:latin typeface="+mj-lt"/>
              <a:ea typeface="+mj-ea"/>
              <a:cs typeface="+mj-cs"/>
            </a:endParaRPr>
          </a:p>
        </p:txBody>
      </p:sp>
      <p:sp>
        <p:nvSpPr>
          <p:cNvPr id="5" name="CasellaDiTesto 4">
            <a:extLst>
              <a:ext uri="{FF2B5EF4-FFF2-40B4-BE49-F238E27FC236}">
                <a16:creationId xmlns:a16="http://schemas.microsoft.com/office/drawing/2014/main" id="{287E8937-C0AA-FE27-9BBD-C83A83903E65}"/>
              </a:ext>
            </a:extLst>
          </p:cNvPr>
          <p:cNvSpPr txBox="1"/>
          <p:nvPr/>
        </p:nvSpPr>
        <p:spPr>
          <a:xfrm>
            <a:off x="7722374" y="156556"/>
            <a:ext cx="4205672" cy="6858000"/>
          </a:xfrm>
          <a:prstGeom prst="rect">
            <a:avLst/>
          </a:prstGeom>
        </p:spPr>
        <p:txBody>
          <a:bodyPr vert="horz" lIns="91440" tIns="45720" rIns="91440" bIns="45720" rtlCol="0" anchor="ctr">
            <a:normAutofit/>
          </a:bodyPr>
          <a:lstStyle/>
          <a:p>
            <a:pPr algn="just">
              <a:lnSpc>
                <a:spcPct val="90000"/>
              </a:lnSpc>
              <a:spcBef>
                <a:spcPts val="1000"/>
              </a:spcBef>
            </a:pP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De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Gasperi</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ha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svolto</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un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ruolo</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di primo piano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nell’integrazione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postbellica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dell’Europa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Il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suo</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lavoro</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contribuì</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alla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creazione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della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Comunità</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Europea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del Carbone e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dell’Acciaio</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(CECA),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che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neutralizzò</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efficacemente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le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possibilità</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di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guerra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tra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le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nazioni</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europee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De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Gasperi</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promosse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la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partecipazione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dell’Italia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alla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CECA e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sostenne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attivamente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i</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piani</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per la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costruzione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di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una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Comunità</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europea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di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difesa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(CED),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che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prefigurava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la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creazione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di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un’autentica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comunità</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politica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europea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Quest’ultima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tuttavia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non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venne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mai</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creata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 causa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della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mancata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ratifica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da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parte</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della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n-US" sz="2300" kern="1200" dirty="0" err="1">
                <a:solidFill>
                  <a:schemeClr val="tx1"/>
                </a:solidFill>
                <a:latin typeface="Calibri" panose="020F0502020204030204" pitchFamily="34" charset="0"/>
                <a:ea typeface="Calibri" panose="020F0502020204030204" pitchFamily="34" charset="0"/>
                <a:cs typeface="Calibri" panose="020F0502020204030204" pitchFamily="34" charset="0"/>
              </a:rPr>
              <a:t>francia</a:t>
            </a:r>
            <a:r>
              <a:rPr lang="en-US" sz="2300" kern="1200"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a:lnSpc>
                <a:spcPct val="90000"/>
              </a:lnSpc>
              <a:spcBef>
                <a:spcPts val="1000"/>
              </a:spcBef>
            </a:pPr>
            <a:endParaRPr lang="en-US" sz="1050" kern="1200" dirty="0">
              <a:solidFill>
                <a:schemeClr val="tx1"/>
              </a:solidFill>
              <a:latin typeface="+mn-lt"/>
              <a:ea typeface="+mn-ea"/>
              <a:cs typeface="+mn-cs"/>
            </a:endParaRPr>
          </a:p>
        </p:txBody>
      </p:sp>
      <p:sp>
        <p:nvSpPr>
          <p:cNvPr id="4" name="CasellaDiTesto 3">
            <a:extLst>
              <a:ext uri="{FF2B5EF4-FFF2-40B4-BE49-F238E27FC236}">
                <a16:creationId xmlns:a16="http://schemas.microsoft.com/office/drawing/2014/main" id="{2A1F62DC-84C9-1C1F-7805-DAAB76B1B845}"/>
              </a:ext>
            </a:extLst>
          </p:cNvPr>
          <p:cNvSpPr txBox="1"/>
          <p:nvPr/>
        </p:nvSpPr>
        <p:spPr>
          <a:xfrm>
            <a:off x="321157" y="3705612"/>
            <a:ext cx="6781800" cy="2677656"/>
          </a:xfrm>
          <a:prstGeom prst="rect">
            <a:avLst/>
          </a:prstGeom>
          <a:noFill/>
        </p:spPr>
        <p:txBody>
          <a:bodyPr wrap="square" rtlCol="0">
            <a:spAutoFit/>
          </a:bodyPr>
          <a:lstStyle/>
          <a:p>
            <a:pPr algn="just">
              <a:spcAft>
                <a:spcPts val="600"/>
              </a:spcAft>
            </a:pPr>
            <a:r>
              <a:rPr lang="it-IT" sz="2400" dirty="0">
                <a:solidFill>
                  <a:schemeClr val="bg1"/>
                </a:solidFill>
                <a:latin typeface="Calibri" panose="020F0502020204030204" pitchFamily="34" charset="0"/>
                <a:ea typeface="Calibri" panose="020F0502020204030204" pitchFamily="34" charset="0"/>
                <a:cs typeface="Calibri" panose="020F0502020204030204" pitchFamily="34" charset="0"/>
              </a:rPr>
              <a:t>Alcide De Gasperi (3 aprile 1881 - 19 agosto 1954) è stato un politico e statista italiano che ha fondato il partito della Democrazia Cristiana e ha servito come primo ministro dell’Italia in otto governi di coalizione successivi dal 1945 al 1953. Ha contribuito alla ricostruzione materiale e morale del suo paese dopo la Seconda Guerra Mondiale.</a:t>
            </a:r>
          </a:p>
        </p:txBody>
      </p:sp>
    </p:spTree>
    <p:extLst>
      <p:ext uri="{BB962C8B-B14F-4D97-AF65-F5344CB8AC3E}">
        <p14:creationId xmlns:p14="http://schemas.microsoft.com/office/powerpoint/2010/main" val="49041995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1439</Words>
  <Application>Microsoft Office PowerPoint</Application>
  <PresentationFormat>Widescreen</PresentationFormat>
  <Paragraphs>43</Paragraphs>
  <Slides>16</Slides>
  <Notes>4</Notes>
  <HiddenSlides>0</HiddenSlides>
  <MMClips>1</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16</vt:i4>
      </vt:variant>
    </vt:vector>
  </HeadingPairs>
  <TitlesOfParts>
    <vt:vector size="22" baseType="lpstr">
      <vt:lpstr>Aptos</vt:lpstr>
      <vt:lpstr>Aptos Display</vt:lpstr>
      <vt:lpstr>Arial</vt:lpstr>
      <vt:lpstr>Calibri</vt:lpstr>
      <vt:lpstr>Georgia</vt:lpstr>
      <vt:lpstr>Tema di Office</vt:lpstr>
      <vt:lpstr>Dal Manifesto di Ventotene all’Europa Moderna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contributo di Alcide De Gasperi</vt:lpstr>
      <vt:lpstr>CECA</vt:lpstr>
      <vt:lpstr>DIFESA</vt:lpstr>
      <vt:lpstr>Trattati di Roma</vt:lpstr>
      <vt:lpstr>Presentazione standard di PowerPoint</vt:lpstr>
      <vt:lpstr>Presentazione standard di PowerPoint</vt:lpstr>
      <vt:lpstr>Segni e l’idea di Europa</vt:lpstr>
      <vt:lpstr>Il Trattato di Maastricht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 Manifesto di Ventotene all’Europa Moderna</dc:title>
  <dc:creator>----- -----</dc:creator>
  <cp:lastModifiedBy>Angela Maria Marotta</cp:lastModifiedBy>
  <cp:revision>3</cp:revision>
  <dcterms:created xsi:type="dcterms:W3CDTF">2024-05-19T17:53:25Z</dcterms:created>
  <dcterms:modified xsi:type="dcterms:W3CDTF">2025-10-08T16:57:59Z</dcterms:modified>
</cp:coreProperties>
</file>